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7104063" cy="10234613"/>
  <p:defaultTextStyle>
    <a:defPPr>
      <a:defRPr lang="zh-CN"/>
    </a:defPPr>
    <a:lvl1pPr algn="l" defTabSz="1217613" rtl="0" fontAlgn="base">
      <a:spcBef>
        <a:spcPct val="0"/>
      </a:spcBef>
      <a:spcAft>
        <a:spcPct val="0"/>
      </a:spcAft>
      <a:defRPr sz="2400" kern="1200">
        <a:solidFill>
          <a:schemeClr val="tx1"/>
        </a:solidFill>
        <a:latin typeface="Arial" charset="0"/>
        <a:ea typeface="宋体" charset="-122"/>
        <a:cs typeface="+mn-cs"/>
      </a:defRPr>
    </a:lvl1pPr>
    <a:lvl2pPr marL="609600" indent="-152400" algn="l" defTabSz="1217613" rtl="0" fontAlgn="base">
      <a:spcBef>
        <a:spcPct val="0"/>
      </a:spcBef>
      <a:spcAft>
        <a:spcPct val="0"/>
      </a:spcAft>
      <a:defRPr sz="2400" kern="1200">
        <a:solidFill>
          <a:schemeClr val="tx1"/>
        </a:solidFill>
        <a:latin typeface="Arial" charset="0"/>
        <a:ea typeface="宋体" charset="-122"/>
        <a:cs typeface="+mn-cs"/>
      </a:defRPr>
    </a:lvl2pPr>
    <a:lvl3pPr marL="1219200" indent="-304800" algn="l" defTabSz="1217613" rtl="0" fontAlgn="base">
      <a:spcBef>
        <a:spcPct val="0"/>
      </a:spcBef>
      <a:spcAft>
        <a:spcPct val="0"/>
      </a:spcAft>
      <a:defRPr sz="2400" kern="1200">
        <a:solidFill>
          <a:schemeClr val="tx1"/>
        </a:solidFill>
        <a:latin typeface="Arial" charset="0"/>
        <a:ea typeface="宋体" charset="-122"/>
        <a:cs typeface="+mn-cs"/>
      </a:defRPr>
    </a:lvl3pPr>
    <a:lvl4pPr marL="1828800" indent="-457200" algn="l" defTabSz="1217613" rtl="0" fontAlgn="base">
      <a:spcBef>
        <a:spcPct val="0"/>
      </a:spcBef>
      <a:spcAft>
        <a:spcPct val="0"/>
      </a:spcAft>
      <a:defRPr sz="2400" kern="1200">
        <a:solidFill>
          <a:schemeClr val="tx1"/>
        </a:solidFill>
        <a:latin typeface="Arial" charset="0"/>
        <a:ea typeface="宋体" charset="-122"/>
        <a:cs typeface="+mn-cs"/>
      </a:defRPr>
    </a:lvl4pPr>
    <a:lvl5pPr marL="2438400" indent="-609600" algn="l" defTabSz="1217613" rtl="0" fontAlgn="base">
      <a:spcBef>
        <a:spcPct val="0"/>
      </a:spcBef>
      <a:spcAft>
        <a:spcPct val="0"/>
      </a:spcAft>
      <a:defRPr sz="2400" kern="1200">
        <a:solidFill>
          <a:schemeClr val="tx1"/>
        </a:solidFill>
        <a:latin typeface="Arial" charset="0"/>
        <a:ea typeface="宋体" charset="-122"/>
        <a:cs typeface="+mn-cs"/>
      </a:defRPr>
    </a:lvl5pPr>
    <a:lvl6pPr marL="2286000" algn="l" defTabSz="914400" rtl="0" eaLnBrk="1" latinLnBrk="0" hangingPunct="1">
      <a:defRPr sz="2400" kern="1200">
        <a:solidFill>
          <a:schemeClr val="tx1"/>
        </a:solidFill>
        <a:latin typeface="Arial" charset="0"/>
        <a:ea typeface="宋体" charset="-122"/>
        <a:cs typeface="+mn-cs"/>
      </a:defRPr>
    </a:lvl6pPr>
    <a:lvl7pPr marL="2743200" algn="l" defTabSz="914400" rtl="0" eaLnBrk="1" latinLnBrk="0" hangingPunct="1">
      <a:defRPr sz="2400" kern="1200">
        <a:solidFill>
          <a:schemeClr val="tx1"/>
        </a:solidFill>
        <a:latin typeface="Arial" charset="0"/>
        <a:ea typeface="宋体" charset="-122"/>
        <a:cs typeface="+mn-cs"/>
      </a:defRPr>
    </a:lvl7pPr>
    <a:lvl8pPr marL="3200400" algn="l" defTabSz="914400" rtl="0" eaLnBrk="1" latinLnBrk="0" hangingPunct="1">
      <a:defRPr sz="2400" kern="1200">
        <a:solidFill>
          <a:schemeClr val="tx1"/>
        </a:solidFill>
        <a:latin typeface="Arial" charset="0"/>
        <a:ea typeface="宋体" charset="-122"/>
        <a:cs typeface="+mn-cs"/>
      </a:defRPr>
    </a:lvl8pPr>
    <a:lvl9pPr marL="3657600" algn="l" defTabSz="914400" rtl="0" eaLnBrk="1" latinLnBrk="0" hangingPunct="1">
      <a:defRPr sz="24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00D"/>
    <a:srgbClr val="FFFFFF"/>
    <a:srgbClr val="ED7D31"/>
    <a:srgbClr val="A5A5A5"/>
    <a:srgbClr val="F43C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296" autoAdjust="0"/>
    <p:restoredTop sz="95317" autoAdjust="0"/>
  </p:normalViewPr>
  <p:slideViewPr>
    <p:cSldViewPr snapToGrid="0">
      <p:cViewPr varScale="1">
        <p:scale>
          <a:sx n="48" d="100"/>
          <a:sy n="48" d="100"/>
        </p:scale>
        <p:origin x="-102" y="-7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defTabSz="1218565"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defTabSz="1218565" fontAlgn="auto">
              <a:spcBef>
                <a:spcPts val="0"/>
              </a:spcBef>
              <a:spcAft>
                <a:spcPts val="0"/>
              </a:spcAft>
              <a:defRPr sz="1200" smtClean="0">
                <a:latin typeface="+mn-lt"/>
                <a:ea typeface="+mn-ea"/>
              </a:defRPr>
            </a:lvl1pPr>
          </a:lstStyle>
          <a:p>
            <a:pPr>
              <a:defRPr/>
            </a:pPr>
            <a:fld id="{47CC89B1-2444-462D-999C-B98500DD8BD2}" type="datetimeFigureOut">
              <a:rPr lang="zh-CN" altLang="en-US"/>
              <a:pPr>
                <a:defRPr/>
              </a:pPr>
              <a:t>2018-10-10</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defTabSz="1218565"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defTabSz="1218565" fontAlgn="auto">
              <a:spcBef>
                <a:spcPts val="0"/>
              </a:spcBef>
              <a:spcAft>
                <a:spcPts val="0"/>
              </a:spcAft>
              <a:defRPr sz="1200" smtClean="0">
                <a:latin typeface="+mn-lt"/>
                <a:ea typeface="+mn-ea"/>
              </a:defRPr>
            </a:lvl1pPr>
          </a:lstStyle>
          <a:p>
            <a:pPr>
              <a:defRPr/>
            </a:pPr>
            <a:fld id="{6F869105-E1D4-42F8-B579-3E925214364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defTabSz="1217613" rtl="0" fontAlgn="base">
      <a:spcBef>
        <a:spcPct val="30000"/>
      </a:spcBef>
      <a:spcAft>
        <a:spcPct val="0"/>
      </a:spcAft>
      <a:defRPr sz="1600" kern="1200">
        <a:solidFill>
          <a:schemeClr val="tx1"/>
        </a:solidFill>
        <a:latin typeface="+mn-lt"/>
        <a:ea typeface="+mn-ea"/>
        <a:cs typeface="+mn-cs"/>
      </a:defRPr>
    </a:lvl1pPr>
    <a:lvl2pPr marL="609600" algn="l" defTabSz="1217613" rtl="0" fontAlgn="base">
      <a:spcBef>
        <a:spcPct val="30000"/>
      </a:spcBef>
      <a:spcAft>
        <a:spcPct val="0"/>
      </a:spcAft>
      <a:defRPr sz="1600" kern="1200">
        <a:solidFill>
          <a:schemeClr val="tx1"/>
        </a:solidFill>
        <a:latin typeface="+mn-lt"/>
        <a:ea typeface="+mn-ea"/>
        <a:cs typeface="+mn-cs"/>
      </a:defRPr>
    </a:lvl2pPr>
    <a:lvl3pPr marL="1219200" algn="l" defTabSz="1217613" rtl="0" fontAlgn="base">
      <a:spcBef>
        <a:spcPct val="30000"/>
      </a:spcBef>
      <a:spcAft>
        <a:spcPct val="0"/>
      </a:spcAft>
      <a:defRPr sz="1600" kern="1200">
        <a:solidFill>
          <a:schemeClr val="tx1"/>
        </a:solidFill>
        <a:latin typeface="+mn-lt"/>
        <a:ea typeface="+mn-ea"/>
        <a:cs typeface="+mn-cs"/>
      </a:defRPr>
    </a:lvl3pPr>
    <a:lvl4pPr marL="1828800" algn="l" defTabSz="1217613" rtl="0" fontAlgn="base">
      <a:spcBef>
        <a:spcPct val="30000"/>
      </a:spcBef>
      <a:spcAft>
        <a:spcPct val="0"/>
      </a:spcAft>
      <a:defRPr sz="1600" kern="1200">
        <a:solidFill>
          <a:schemeClr val="tx1"/>
        </a:solidFill>
        <a:latin typeface="+mn-lt"/>
        <a:ea typeface="+mn-ea"/>
        <a:cs typeface="+mn-cs"/>
      </a:defRPr>
    </a:lvl4pPr>
    <a:lvl5pPr marL="2438400" algn="l" defTabSz="1217613" rtl="0" fontAlgn="base">
      <a:spcBef>
        <a:spcPct val="30000"/>
      </a:spcBef>
      <a:spcAft>
        <a:spcPct val="0"/>
      </a:spcAft>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6565" algn="l" defTabSz="1218565" rtl="0" eaLnBrk="1" latinLnBrk="0" hangingPunct="1">
      <a:defRPr sz="1600" kern="1200">
        <a:solidFill>
          <a:schemeClr val="tx1"/>
        </a:solidFill>
        <a:latin typeface="+mn-lt"/>
        <a:ea typeface="+mn-ea"/>
        <a:cs typeface="+mn-cs"/>
      </a:defRPr>
    </a:lvl8pPr>
    <a:lvl9pPr marL="4876165"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F046CD0B-E0BA-41DE-8C3A-897FBC866928}" type="datetimeFigureOut">
              <a:rPr lang="zh-CN" altLang="en-US"/>
              <a:pPr>
                <a:defRPr/>
              </a:pPr>
              <a:t>2018-10-10</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F7C98B8-24DD-4715-AD2F-FA92F81A5C2E}"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250EB174-2E27-43FE-8117-7A57488DC807}" type="datetimeFigureOut">
              <a:rPr lang="zh-CN" altLang="en-US"/>
              <a:pPr>
                <a:defRPr/>
              </a:pPr>
              <a:t>2018-10-10</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DD84D1F-9CA8-47BC-B37D-8B678CB95C0A}"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5278B8B5-2A27-4266-98B3-C8E667871DEF}" type="datetimeFigureOut">
              <a:rPr lang="zh-CN" altLang="en-US"/>
              <a:pPr>
                <a:defRPr/>
              </a:pPr>
              <a:t>2018-10-10</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FB2C3AA-CE3F-46B0-BE86-83675749EE54}"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C3BABE62-E207-4329-8DDF-B51F7952D19C}" type="datetimeFigureOut">
              <a:rPr lang="zh-CN" altLang="en-US"/>
              <a:pPr>
                <a:defRPr/>
              </a:pPr>
              <a:t>2018-10-10</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EA26E69-776D-4931-BE37-84E6ED05B1E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CF1AB43E-0685-4F4E-A16C-D67C98816A74}" type="datetimeFigureOut">
              <a:rPr lang="zh-CN" altLang="en-US"/>
              <a:pPr>
                <a:defRPr/>
              </a:pPr>
              <a:t>2018-10-10</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66A291F-AC4A-4118-8B69-CF3CAA7E2455}"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AB3E5EBA-98D7-4F84-A159-7656C0FBB626}" type="datetimeFigureOut">
              <a:rPr lang="zh-CN" altLang="en-US"/>
              <a:pPr>
                <a:defRPr/>
              </a:pPr>
              <a:t>2018-10-10</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255FFC42-961F-459D-98EF-9737E44317A8}"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A9D54CC4-F2BE-4562-B160-F1148489ADFE}" type="datetimeFigureOut">
              <a:rPr lang="zh-CN" altLang="en-US"/>
              <a:pPr>
                <a:defRPr/>
              </a:pPr>
              <a:t>2018-10-10</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78DFCF53-5DBE-4B24-AF95-BA3A0DEECB3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C8C5EF89-17DD-463B-8CD2-E6829F143233}" type="datetimeFigureOut">
              <a:rPr lang="zh-CN" altLang="en-US"/>
              <a:pPr>
                <a:defRPr/>
              </a:pPr>
              <a:t>2018-10-10</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BF7E65CC-D617-4FCC-B40C-D8EB73A8C4A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85A459-5FF8-4CE7-8F6A-56B41191E9C0}" type="datetimeFigureOut">
              <a:rPr lang="zh-CN" altLang="en-US"/>
              <a:pPr>
                <a:defRPr/>
              </a:pPr>
              <a:t>2018-10-10</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23D121D8-CBF2-4ED9-BD3D-3C741F2CF4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91A0A08E-5122-423F-9938-A2A0CAF34C05}" type="datetimeFigureOut">
              <a:rPr lang="zh-CN" altLang="en-US"/>
              <a:pPr>
                <a:defRPr/>
              </a:pPr>
              <a:t>2018-10-10</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BF99E052-27DC-49EB-BB7B-781BEB28878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EA7767DA-F71F-40EB-9AD3-6C4550347326}" type="datetimeFigureOut">
              <a:rPr lang="zh-CN" altLang="en-US"/>
              <a:pPr>
                <a:defRPr/>
              </a:pPr>
              <a:t>2018-10-10</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74D48210-7532-48B2-8D38-B808E2251FF5}"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fontAlgn="auto">
              <a:spcBef>
                <a:spcPts val="0"/>
              </a:spcBef>
              <a:spcAft>
                <a:spcPts val="0"/>
              </a:spcAft>
              <a:defRPr sz="1200" smtClean="0">
                <a:solidFill>
                  <a:schemeClr val="tx1">
                    <a:tint val="75000"/>
                  </a:schemeClr>
                </a:solidFill>
                <a:latin typeface="+mn-lt"/>
                <a:ea typeface="+mn-ea"/>
              </a:defRPr>
            </a:lvl1pPr>
          </a:lstStyle>
          <a:p>
            <a:pPr>
              <a:defRPr/>
            </a:pPr>
            <a:fld id="{2030A899-9F80-4B6E-9373-3D77AC7A6C48}" type="datetimeFigureOut">
              <a:rPr lang="zh-CN" altLang="en-US"/>
              <a:pPr>
                <a:defRPr/>
              </a:pPr>
              <a:t>2018-10-10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fontAlgn="auto">
              <a:spcBef>
                <a:spcPts val="0"/>
              </a:spcBef>
              <a:spcAft>
                <a:spcPts val="0"/>
              </a:spcAft>
              <a:defRPr sz="1200" smtClean="0">
                <a:solidFill>
                  <a:schemeClr val="tx1">
                    <a:tint val="75000"/>
                  </a:schemeClr>
                </a:solidFill>
                <a:latin typeface="+mn-lt"/>
                <a:ea typeface="+mn-ea"/>
              </a:defRPr>
            </a:lvl1pPr>
          </a:lstStyle>
          <a:p>
            <a:pPr>
              <a:defRPr/>
            </a:pPr>
            <a:fld id="{548B83E9-DC6E-4FE6-9E83-8BBAFC8AD030}" type="slidenum">
              <a:rPr lang="zh-CN" altLang="en-US"/>
              <a:pPr>
                <a:defRPr/>
              </a:pPr>
              <a:t>‹#›</a:t>
            </a:fld>
            <a:endParaRPr lang="zh-CN" altLang="en-US"/>
          </a:p>
        </p:txBody>
      </p:sp>
      <p:pic>
        <p:nvPicPr>
          <p:cNvPr id="1031" name="图片 6"/>
          <p:cNvPicPr>
            <a:picLocks noChangeAspect="1"/>
          </p:cNvPicPr>
          <p:nvPr userDrawn="1"/>
        </p:nvPicPr>
        <p:blipFill>
          <a:blip r:embed="rId14"/>
          <a:srcRect/>
          <a:stretch>
            <a:fillRect/>
          </a:stretch>
        </p:blipFill>
        <p:spPr bwMode="auto">
          <a:xfrm>
            <a:off x="10013950" y="0"/>
            <a:ext cx="2092325"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blinds/>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宋体" charset="-122"/>
        </a:defRPr>
      </a:lvl2pPr>
      <a:lvl3pPr algn="l" rtl="0" fontAlgn="base">
        <a:lnSpc>
          <a:spcPct val="90000"/>
        </a:lnSpc>
        <a:spcBef>
          <a:spcPct val="0"/>
        </a:spcBef>
        <a:spcAft>
          <a:spcPct val="0"/>
        </a:spcAft>
        <a:defRPr sz="4400">
          <a:solidFill>
            <a:schemeClr val="tx1"/>
          </a:solidFill>
          <a:latin typeface="Calibri Light"/>
          <a:ea typeface="宋体" charset="-122"/>
        </a:defRPr>
      </a:lvl3pPr>
      <a:lvl4pPr algn="l" rtl="0" fontAlgn="base">
        <a:lnSpc>
          <a:spcPct val="90000"/>
        </a:lnSpc>
        <a:spcBef>
          <a:spcPct val="0"/>
        </a:spcBef>
        <a:spcAft>
          <a:spcPct val="0"/>
        </a:spcAft>
        <a:defRPr sz="4400">
          <a:solidFill>
            <a:schemeClr val="tx1"/>
          </a:solidFill>
          <a:latin typeface="Calibri Light"/>
          <a:ea typeface="宋体" charset="-122"/>
        </a:defRPr>
      </a:lvl4pPr>
      <a:lvl5pPr algn="l" rtl="0" fontAlgn="base">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2.png"/><Relationship Id="rId5" Type="http://schemas.openxmlformats.org/officeDocument/2006/relationships/tags" Target="../tags/tag29.xml"/><Relationship Id="rId10" Type="http://schemas.openxmlformats.org/officeDocument/2006/relationships/slideLayout" Target="../slideLayouts/slideLayout1.xml"/><Relationship Id="rId4" Type="http://schemas.openxmlformats.org/officeDocument/2006/relationships/tags" Target="../tags/tag28.xml"/><Relationship Id="rId9" Type="http://schemas.openxmlformats.org/officeDocument/2006/relationships/tags" Target="../tags/tag3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6.xml"/><Relationship Id="rId7"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2.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2.png"/><Relationship Id="rId5" Type="http://schemas.openxmlformats.org/officeDocument/2006/relationships/tags" Target="../tags/tag51.xml"/><Relationship Id="rId10" Type="http://schemas.openxmlformats.org/officeDocument/2006/relationships/slideLayout" Target="../slideLayouts/slideLayout1.xml"/><Relationship Id="rId4" Type="http://schemas.openxmlformats.org/officeDocument/2006/relationships/tags" Target="../tags/tag50.xml"/><Relationship Id="rId9" Type="http://schemas.openxmlformats.org/officeDocument/2006/relationships/tags" Target="../tags/tag55.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6" Type="http://schemas.openxmlformats.org/officeDocument/2006/relationships/image" Target="../media/image2.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slideLayout" Target="../slideLayouts/slideLayout1.xm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3.xml"/><Relationship Id="rId7"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png"/><Relationship Id="rId5" Type="http://schemas.openxmlformats.org/officeDocument/2006/relationships/tags" Target="../tags/tag8.xml"/><Relationship Id="rId10" Type="http://schemas.openxmlformats.org/officeDocument/2006/relationships/slideLayout" Target="../slideLayouts/slideLayout1.xml"/><Relationship Id="rId4" Type="http://schemas.openxmlformats.org/officeDocument/2006/relationships/tags" Target="../tags/tag7.xml"/><Relationship Id="rId9"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1.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rcRect/>
          <a:stretch>
            <a:fillRect/>
          </a:stretch>
        </p:blipFill>
        <p:spPr bwMode="auto">
          <a:xfrm>
            <a:off x="8077200" y="633413"/>
            <a:ext cx="3044825" cy="1268412"/>
          </a:xfrm>
          <a:prstGeom prst="rect">
            <a:avLst/>
          </a:prstGeom>
          <a:noFill/>
          <a:ln w="9525">
            <a:noFill/>
            <a:miter lim="800000"/>
            <a:headEnd/>
            <a:tailEnd/>
          </a:ln>
        </p:spPr>
      </p:pic>
      <p:pic>
        <p:nvPicPr>
          <p:cNvPr id="9" name="图片 8"/>
          <p:cNvPicPr>
            <a:picLocks noChangeAspect="1"/>
          </p:cNvPicPr>
          <p:nvPr/>
        </p:nvPicPr>
        <p:blipFill>
          <a:blip r:embed="rId4"/>
          <a:srcRect b="67274"/>
          <a:stretch>
            <a:fillRect/>
          </a:stretch>
        </p:blipFill>
        <p:spPr bwMode="auto">
          <a:xfrm>
            <a:off x="0" y="0"/>
            <a:ext cx="9258300" cy="1893888"/>
          </a:xfrm>
          <a:prstGeom prst="rect">
            <a:avLst/>
          </a:prstGeom>
          <a:noFill/>
          <a:ln w="9525">
            <a:noFill/>
            <a:miter lim="800000"/>
            <a:headEnd/>
            <a:tailEnd/>
          </a:ln>
        </p:spPr>
      </p:pic>
      <p:sp>
        <p:nvSpPr>
          <p:cNvPr id="7" name="矩形 6"/>
          <p:cNvSpPr/>
          <p:nvPr/>
        </p:nvSpPr>
        <p:spPr>
          <a:xfrm>
            <a:off x="1643499" y="2352087"/>
            <a:ext cx="8905002" cy="1830245"/>
          </a:xfrm>
          <a:prstGeom prst="rect">
            <a:avLst/>
          </a:prstGeom>
        </p:spPr>
        <p:txBody>
          <a:bodyPr wrap="none">
            <a:spAutoFit/>
          </a:bodyPr>
          <a:lstStyle/>
          <a:p>
            <a:pPr algn="ctr" defTabSz="1218565" fontAlgn="auto">
              <a:lnSpc>
                <a:spcPct val="150000"/>
              </a:lnSpc>
              <a:spcBef>
                <a:spcPts val="0"/>
              </a:spcBef>
              <a:spcAft>
                <a:spcPts val="0"/>
              </a:spcAft>
              <a:defRPr/>
            </a:pPr>
            <a:r>
              <a:rPr lang="zh-CN" altLang="en-US" sz="40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习近平新时代中国特色社会主义思想的</a:t>
            </a:r>
            <a:endParaRPr lang="en-US" altLang="zh-CN" sz="40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endParaRPr>
          </a:p>
          <a:p>
            <a:pPr algn="ctr" defTabSz="1218565" fontAlgn="auto">
              <a:lnSpc>
                <a:spcPct val="150000"/>
              </a:lnSpc>
              <a:spcBef>
                <a:spcPts val="0"/>
              </a:spcBef>
              <a:spcAft>
                <a:spcPts val="0"/>
              </a:spcAft>
              <a:defRPr/>
            </a:pPr>
            <a:r>
              <a:rPr lang="zh-CN" altLang="en-US" sz="40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产生和整体逻辑</a:t>
            </a:r>
          </a:p>
        </p:txBody>
      </p:sp>
      <p:pic>
        <p:nvPicPr>
          <p:cNvPr id="14340" name="PA_图片 6"/>
          <p:cNvPicPr>
            <a:picLocks noChangeAspect="1"/>
          </p:cNvPicPr>
          <p:nvPr>
            <p:custDataLst>
              <p:tags r:id="rId1"/>
            </p:custDataLst>
          </p:nvPr>
        </p:nvPicPr>
        <p:blipFill>
          <a:blip r:embed="rId5"/>
          <a:srcRect/>
          <a:stretch>
            <a:fillRect/>
          </a:stretch>
        </p:blipFill>
        <p:spPr bwMode="auto">
          <a:xfrm>
            <a:off x="0" y="5643563"/>
            <a:ext cx="12192000" cy="1214437"/>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ppt_w+.3"/>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23554"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23555"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11" name="圆角矩形 10"/>
          <p:cNvSpPr/>
          <p:nvPr/>
        </p:nvSpPr>
        <p:spPr>
          <a:xfrm>
            <a:off x="652463" y="1762125"/>
            <a:ext cx="10777537" cy="4921250"/>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2809875" y="1393825"/>
            <a:ext cx="6573838"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2860675" y="1420813"/>
            <a:ext cx="6289675"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（四）浙江省：地方工作思路的系统化</a:t>
            </a:r>
          </a:p>
        </p:txBody>
      </p:sp>
      <p:sp>
        <p:nvSpPr>
          <p:cNvPr id="16" name="矩形 15"/>
          <p:cNvSpPr/>
          <p:nvPr/>
        </p:nvSpPr>
        <p:spPr>
          <a:xfrm>
            <a:off x="2063750" y="1966913"/>
            <a:ext cx="9247188" cy="4826000"/>
          </a:xfrm>
          <a:prstGeom prst="rect">
            <a:avLst/>
          </a:prstGeom>
        </p:spPr>
        <p:txBody>
          <a:bodyPr>
            <a:spAutoFit/>
          </a:bodyPr>
          <a:lstStyle/>
          <a:p>
            <a:pPr algn="just">
              <a:lnSpc>
                <a:spcPct val="125000"/>
              </a:lnSpc>
            </a:pPr>
            <a:r>
              <a:rPr lang="zh-CN" altLang="en-US" sz="2200">
                <a:latin typeface="微软雅黑"/>
                <a:ea typeface="微软雅黑"/>
                <a:cs typeface="Times New Roman" pitchFamily="18" charset="0"/>
              </a:rPr>
              <a:t>习近平同志在浙江工作期间提出了“八八战略”，全面系统地阐释了浙江发展的八个优势，提出了指向未来的八项举措。</a:t>
            </a:r>
            <a:endParaRPr lang="en-US" altLang="zh-CN" sz="2200">
              <a:latin typeface="微软雅黑"/>
              <a:ea typeface="微软雅黑"/>
              <a:cs typeface="Times New Roman" pitchFamily="18" charset="0"/>
            </a:endParaRPr>
          </a:p>
          <a:p>
            <a:pPr algn="just">
              <a:lnSpc>
                <a:spcPct val="125000"/>
              </a:lnSpc>
            </a:pPr>
            <a:endParaRPr lang="en-US" altLang="zh-CN" sz="500">
              <a:solidFill>
                <a:srgbClr val="C00000"/>
              </a:solidFill>
              <a:latin typeface="华文中宋"/>
              <a:ea typeface="微软雅黑"/>
              <a:cs typeface="Times New Roman" pitchFamily="18" charset="0"/>
            </a:endParaRPr>
          </a:p>
          <a:p>
            <a:pPr algn="just">
              <a:lnSpc>
                <a:spcPct val="110000"/>
              </a:lnSpc>
              <a:buFont typeface="Wingdings" pitchFamily="2" charset="2"/>
              <a:buChar char="Ø"/>
            </a:pPr>
            <a:r>
              <a:rPr lang="zh-CN" altLang="en-US" sz="1800">
                <a:solidFill>
                  <a:srgbClr val="000000"/>
                </a:solidFill>
                <a:latin typeface="宋体" charset="-122"/>
                <a:ea typeface="微软雅黑"/>
                <a:cs typeface="Times New Roman" pitchFamily="18" charset="0"/>
              </a:rPr>
              <a:t>进一步发挥浙江的体制机制优势，大力推动以公有制为主体的多种所有制经济共同发展，不断完善社会主义市场经济体制；</a:t>
            </a:r>
            <a:endParaRPr lang="en-US" altLang="zh-CN" sz="1800">
              <a:solidFill>
                <a:srgbClr val="000000"/>
              </a:solidFill>
              <a:latin typeface="宋体" charset="-122"/>
              <a:ea typeface="微软雅黑"/>
              <a:cs typeface="Times New Roman" pitchFamily="18" charset="0"/>
            </a:endParaRPr>
          </a:p>
          <a:p>
            <a:pPr algn="just">
              <a:lnSpc>
                <a:spcPct val="110000"/>
              </a:lnSpc>
              <a:buFont typeface="Wingdings" pitchFamily="2" charset="2"/>
              <a:buChar char="Ø"/>
            </a:pPr>
            <a:r>
              <a:rPr lang="zh-CN" altLang="en-US" sz="1800">
                <a:solidFill>
                  <a:srgbClr val="000000"/>
                </a:solidFill>
                <a:latin typeface="宋体" charset="-122"/>
                <a:ea typeface="微软雅黑"/>
                <a:cs typeface="Times New Roman" pitchFamily="18" charset="0"/>
              </a:rPr>
              <a:t>进一步发挥浙江的区位优势，主动接轨上海、积极参与长江三角洲地区合作与交流，不断提高对内对外开放水平；</a:t>
            </a:r>
            <a:endParaRPr lang="en-US" altLang="zh-CN" sz="1800">
              <a:solidFill>
                <a:srgbClr val="000000"/>
              </a:solidFill>
              <a:latin typeface="宋体" charset="-122"/>
              <a:ea typeface="微软雅黑"/>
              <a:cs typeface="Times New Roman" pitchFamily="18" charset="0"/>
            </a:endParaRPr>
          </a:p>
          <a:p>
            <a:pPr algn="just">
              <a:lnSpc>
                <a:spcPct val="110000"/>
              </a:lnSpc>
              <a:buFont typeface="Wingdings" pitchFamily="2" charset="2"/>
              <a:buChar char="Ø"/>
            </a:pPr>
            <a:r>
              <a:rPr lang="zh-CN" altLang="en-US" sz="1800">
                <a:solidFill>
                  <a:srgbClr val="000000"/>
                </a:solidFill>
                <a:latin typeface="宋体" charset="-122"/>
                <a:ea typeface="微软雅黑"/>
                <a:cs typeface="Times New Roman" pitchFamily="18" charset="0"/>
              </a:rPr>
              <a:t>进一步发挥浙江的块状特色产业优势，加快先进制造业基地建设，走新型工业化道路；</a:t>
            </a:r>
            <a:endParaRPr lang="en-US" altLang="zh-CN" sz="1800">
              <a:solidFill>
                <a:srgbClr val="000000"/>
              </a:solidFill>
              <a:latin typeface="宋体" charset="-122"/>
              <a:ea typeface="微软雅黑"/>
              <a:cs typeface="Times New Roman" pitchFamily="18" charset="0"/>
            </a:endParaRPr>
          </a:p>
          <a:p>
            <a:pPr algn="just">
              <a:lnSpc>
                <a:spcPct val="110000"/>
              </a:lnSpc>
              <a:buFont typeface="Wingdings" pitchFamily="2" charset="2"/>
              <a:buChar char="Ø"/>
            </a:pPr>
            <a:r>
              <a:rPr lang="zh-CN" altLang="en-US" sz="1800">
                <a:solidFill>
                  <a:srgbClr val="000000"/>
                </a:solidFill>
                <a:latin typeface="宋体" charset="-122"/>
                <a:ea typeface="微软雅黑"/>
                <a:cs typeface="Times New Roman" pitchFamily="18" charset="0"/>
              </a:rPr>
              <a:t>进一步发挥浙江的城乡协调发展优势，加快推进城乡一体化；</a:t>
            </a:r>
            <a:endParaRPr lang="en-US" altLang="zh-CN" sz="1800">
              <a:solidFill>
                <a:srgbClr val="000000"/>
              </a:solidFill>
              <a:latin typeface="宋体" charset="-122"/>
              <a:ea typeface="微软雅黑"/>
              <a:cs typeface="Times New Roman" pitchFamily="18" charset="0"/>
            </a:endParaRPr>
          </a:p>
          <a:p>
            <a:pPr algn="just">
              <a:lnSpc>
                <a:spcPct val="110000"/>
              </a:lnSpc>
              <a:buFont typeface="Wingdings" pitchFamily="2" charset="2"/>
              <a:buChar char="Ø"/>
            </a:pPr>
            <a:r>
              <a:rPr lang="zh-CN" altLang="en-US" sz="1800">
                <a:solidFill>
                  <a:srgbClr val="000000"/>
                </a:solidFill>
                <a:latin typeface="宋体" charset="-122"/>
                <a:ea typeface="微软雅黑"/>
                <a:cs typeface="Times New Roman" pitchFamily="18" charset="0"/>
              </a:rPr>
              <a:t>进一步发挥浙江的生态优势，创建生态省，打造“绿色浙江”；</a:t>
            </a:r>
            <a:endParaRPr lang="en-US" altLang="zh-CN" sz="1800">
              <a:solidFill>
                <a:srgbClr val="000000"/>
              </a:solidFill>
              <a:latin typeface="宋体" charset="-122"/>
              <a:ea typeface="微软雅黑"/>
              <a:cs typeface="Times New Roman" pitchFamily="18" charset="0"/>
            </a:endParaRPr>
          </a:p>
          <a:p>
            <a:pPr algn="just">
              <a:lnSpc>
                <a:spcPct val="110000"/>
              </a:lnSpc>
              <a:buFont typeface="Wingdings" pitchFamily="2" charset="2"/>
              <a:buChar char="Ø"/>
            </a:pPr>
            <a:r>
              <a:rPr lang="zh-CN" altLang="en-US" sz="1800">
                <a:solidFill>
                  <a:srgbClr val="000000"/>
                </a:solidFill>
                <a:latin typeface="宋体" charset="-122"/>
                <a:ea typeface="微软雅黑"/>
                <a:cs typeface="Times New Roman" pitchFamily="18" charset="0"/>
              </a:rPr>
              <a:t>进一步发挥浙江的山海资源优势，大力发展海洋经济，推动欠发达地区跨越式发展，努力使海洋经济和欠发达地区的发展成为浙江经济新的增长点；</a:t>
            </a:r>
            <a:endParaRPr lang="en-US" altLang="zh-CN" sz="1800">
              <a:solidFill>
                <a:srgbClr val="000000"/>
              </a:solidFill>
              <a:latin typeface="宋体" charset="-122"/>
              <a:ea typeface="微软雅黑"/>
              <a:cs typeface="Times New Roman" pitchFamily="18" charset="0"/>
            </a:endParaRPr>
          </a:p>
          <a:p>
            <a:pPr algn="just">
              <a:lnSpc>
                <a:spcPct val="110000"/>
              </a:lnSpc>
              <a:buFont typeface="Wingdings" pitchFamily="2" charset="2"/>
              <a:buChar char="Ø"/>
            </a:pPr>
            <a:r>
              <a:rPr lang="zh-CN" altLang="en-US" sz="1800">
                <a:solidFill>
                  <a:srgbClr val="000000"/>
                </a:solidFill>
                <a:latin typeface="宋体" charset="-122"/>
                <a:ea typeface="微软雅黑"/>
                <a:cs typeface="Times New Roman" pitchFamily="18" charset="0"/>
              </a:rPr>
              <a:t>进一步发挥浙江的环境优势，积极推进以“五大百亿”工程为主要内容的重点建设，切实加强法治建设、信用建设和机关效能建设；</a:t>
            </a:r>
            <a:endParaRPr lang="en-US" altLang="zh-CN" sz="1800">
              <a:solidFill>
                <a:srgbClr val="000000"/>
              </a:solidFill>
              <a:latin typeface="宋体" charset="-122"/>
              <a:ea typeface="微软雅黑"/>
              <a:cs typeface="Times New Roman" pitchFamily="18" charset="0"/>
            </a:endParaRPr>
          </a:p>
          <a:p>
            <a:pPr algn="just">
              <a:lnSpc>
                <a:spcPct val="110000"/>
              </a:lnSpc>
              <a:buFont typeface="Wingdings" pitchFamily="2" charset="2"/>
              <a:buChar char="Ø"/>
            </a:pPr>
            <a:r>
              <a:rPr lang="zh-CN" altLang="en-US" sz="1800">
                <a:solidFill>
                  <a:srgbClr val="000000"/>
                </a:solidFill>
                <a:latin typeface="宋体" charset="-122"/>
                <a:ea typeface="微软雅黑"/>
                <a:cs typeface="Times New Roman" pitchFamily="18" charset="0"/>
              </a:rPr>
              <a:t>进一步发挥浙江的人文优势，积极推进科教兴省、人才强省，加快建设文化大省。</a:t>
            </a:r>
            <a:endParaRPr lang="en-US" altLang="zh-CN" sz="1800">
              <a:solidFill>
                <a:srgbClr val="000000"/>
              </a:solidFill>
              <a:latin typeface="宋体" charset="-122"/>
              <a:ea typeface="微软雅黑"/>
              <a:cs typeface="Times New Roman" pitchFamily="18" charset="0"/>
            </a:endParaRPr>
          </a:p>
        </p:txBody>
      </p:sp>
      <p:pic>
        <p:nvPicPr>
          <p:cNvPr id="23560" name="图片 2"/>
          <p:cNvPicPr>
            <a:picLocks noChangeAspect="1"/>
          </p:cNvPicPr>
          <p:nvPr/>
        </p:nvPicPr>
        <p:blipFill>
          <a:blip r:embed="rId2"/>
          <a:srcRect/>
          <a:stretch>
            <a:fillRect/>
          </a:stretch>
        </p:blipFill>
        <p:spPr bwMode="auto">
          <a:xfrm>
            <a:off x="98425" y="2820988"/>
            <a:ext cx="1965325" cy="2803525"/>
          </a:xfrm>
          <a:prstGeom prst="rect">
            <a:avLst/>
          </a:prstGeom>
          <a:noFill/>
          <a:ln w="9525">
            <a:noFill/>
            <a:miter lim="800000"/>
            <a:headEnd/>
            <a:tailEnd/>
          </a:ln>
        </p:spPr>
      </p:pic>
      <p:pic>
        <p:nvPicPr>
          <p:cNvPr id="23561" name="图片 9"/>
          <p:cNvPicPr>
            <a:picLocks noChangeAspect="1"/>
          </p:cNvPicPr>
          <p:nvPr/>
        </p:nvPicPr>
        <p:blipFill>
          <a:blip r:embed="rId3"/>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MH_SubTitle_1"/>
          <p:cNvSpPr/>
          <p:nvPr>
            <p:custDataLst>
              <p:tags r:id="rId1"/>
            </p:custDataLst>
          </p:nvPr>
        </p:nvSpPr>
        <p:spPr>
          <a:xfrm>
            <a:off x="4827588" y="3111500"/>
            <a:ext cx="2690812" cy="1173163"/>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1218565" fontAlgn="auto">
              <a:spcBef>
                <a:spcPts val="0"/>
              </a:spcBef>
              <a:spcAft>
                <a:spcPts val="0"/>
              </a:spcAft>
              <a:defRPr/>
            </a:pPr>
            <a:endParaRPr lang="zh-CN" altLang="en-US" dirty="0">
              <a:solidFill>
                <a:srgbClr val="FEFFFF"/>
              </a:solidFill>
            </a:endParaRPr>
          </a:p>
        </p:txBody>
      </p:sp>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24579"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24580"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16" name="矩形 15"/>
          <p:cNvSpPr/>
          <p:nvPr/>
        </p:nvSpPr>
        <p:spPr>
          <a:xfrm>
            <a:off x="588963" y="1779588"/>
            <a:ext cx="5702300" cy="600075"/>
          </a:xfrm>
          <a:prstGeom prst="rect">
            <a:avLst/>
          </a:prstGeom>
        </p:spPr>
        <p:txBody>
          <a:bodyPr>
            <a:spAutoFit/>
          </a:bodyPr>
          <a:lstStyle/>
          <a:p>
            <a:pPr algn="just" defTabSz="1218565" fontAlgn="auto">
              <a:lnSpc>
                <a:spcPct val="150000"/>
              </a:lnSpc>
              <a:spcBef>
                <a:spcPts val="0"/>
              </a:spcBef>
              <a:spcAft>
                <a:spcPts val="0"/>
              </a:spcAft>
              <a:defRPr/>
            </a:pP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习近平同志提出的“八八战略”有三个特点</a:t>
            </a:r>
          </a:p>
        </p:txBody>
      </p:sp>
      <p:cxnSp>
        <p:nvCxnSpPr>
          <p:cNvPr id="25" name="MH_Other_1"/>
          <p:cNvCxnSpPr/>
          <p:nvPr>
            <p:custDataLst>
              <p:tags r:id="rId2"/>
            </p:custDataLst>
          </p:nvPr>
        </p:nvCxnSpPr>
        <p:spPr bwMode="auto">
          <a:xfrm>
            <a:off x="1817688" y="4389438"/>
            <a:ext cx="2147887" cy="0"/>
          </a:xfrm>
          <a:prstGeom prst="line">
            <a:avLst/>
          </a:prstGeom>
          <a:solidFill>
            <a:srgbClr val="49ACC1"/>
          </a:solid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MH_Other_2"/>
          <p:cNvSpPr/>
          <p:nvPr>
            <p:custDataLst>
              <p:tags r:id="rId3"/>
            </p:custDataLst>
          </p:nvPr>
        </p:nvSpPr>
        <p:spPr>
          <a:xfrm rot="18925946">
            <a:off x="2311400" y="4702175"/>
            <a:ext cx="811213" cy="608013"/>
          </a:xfrm>
          <a:prstGeom prst="notchedRightArrow">
            <a:avLst>
              <a:gd name="adj1" fmla="val 46829"/>
              <a:gd name="adj2" fmla="val 50000"/>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en-US" altLang="zh-CN" dirty="0">
                <a:solidFill>
                  <a:srgbClr val="FEFFFF"/>
                </a:solidFill>
              </a:rPr>
              <a:t>01</a:t>
            </a:r>
            <a:endParaRPr lang="zh-CN" altLang="en-US" dirty="0">
              <a:solidFill>
                <a:srgbClr val="FEFFFF"/>
              </a:solidFill>
            </a:endParaRPr>
          </a:p>
        </p:txBody>
      </p:sp>
      <p:sp>
        <p:nvSpPr>
          <p:cNvPr id="27" name="MH_SubTitle_1"/>
          <p:cNvSpPr/>
          <p:nvPr>
            <p:custDataLst>
              <p:tags r:id="rId4"/>
            </p:custDataLst>
          </p:nvPr>
        </p:nvSpPr>
        <p:spPr>
          <a:xfrm>
            <a:off x="1817688" y="3111500"/>
            <a:ext cx="2147887" cy="117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1218565" fontAlgn="auto">
              <a:spcBef>
                <a:spcPts val="0"/>
              </a:spcBef>
              <a:spcAft>
                <a:spcPts val="0"/>
              </a:spcAft>
              <a:defRPr/>
            </a:pPr>
            <a:endParaRPr lang="zh-CN" altLang="en-US" dirty="0">
              <a:solidFill>
                <a:srgbClr val="FEFFFF"/>
              </a:solidFill>
            </a:endParaRPr>
          </a:p>
        </p:txBody>
      </p:sp>
      <p:cxnSp>
        <p:nvCxnSpPr>
          <p:cNvPr id="40" name="MH_Other_3"/>
          <p:cNvCxnSpPr/>
          <p:nvPr>
            <p:custDataLst>
              <p:tags r:id="rId5"/>
            </p:custDataLst>
          </p:nvPr>
        </p:nvCxnSpPr>
        <p:spPr bwMode="auto">
          <a:xfrm>
            <a:off x="4829175" y="4389438"/>
            <a:ext cx="2689225" cy="0"/>
          </a:xfrm>
          <a:prstGeom prst="line">
            <a:avLst/>
          </a:prstGeom>
          <a:solidFill>
            <a:srgbClr val="BAD328"/>
          </a:solidFill>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MH_Other_4"/>
          <p:cNvSpPr/>
          <p:nvPr>
            <p:custDataLst>
              <p:tags r:id="rId6"/>
            </p:custDataLst>
          </p:nvPr>
        </p:nvSpPr>
        <p:spPr>
          <a:xfrm rot="18925946">
            <a:off x="5734050" y="4668838"/>
            <a:ext cx="811213" cy="608012"/>
          </a:xfrm>
          <a:prstGeom prst="notchedRightArrow">
            <a:avLst>
              <a:gd name="adj1" fmla="val 46829"/>
              <a:gd name="adj2" fmla="val 5000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en-US" altLang="zh-CN" dirty="0">
                <a:solidFill>
                  <a:srgbClr val="FEFFFF"/>
                </a:solidFill>
              </a:rPr>
              <a:t>02</a:t>
            </a:r>
            <a:endParaRPr lang="zh-CN" altLang="en-US" dirty="0">
              <a:solidFill>
                <a:srgbClr val="FEFFFF"/>
              </a:solidFill>
            </a:endParaRPr>
          </a:p>
        </p:txBody>
      </p:sp>
      <p:cxnSp>
        <p:nvCxnSpPr>
          <p:cNvPr id="48" name="MH_Other_5"/>
          <p:cNvCxnSpPr/>
          <p:nvPr>
            <p:custDataLst>
              <p:tags r:id="rId7"/>
            </p:custDataLst>
          </p:nvPr>
        </p:nvCxnSpPr>
        <p:spPr bwMode="auto">
          <a:xfrm>
            <a:off x="8332788" y="4344988"/>
            <a:ext cx="2147887" cy="0"/>
          </a:xfrm>
          <a:prstGeom prst="line">
            <a:avLst/>
          </a:prstGeom>
          <a:solidFill>
            <a:srgbClr val="40C2A2"/>
          </a:solidFill>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MH_Other_6"/>
          <p:cNvSpPr/>
          <p:nvPr>
            <p:custDataLst>
              <p:tags r:id="rId8"/>
            </p:custDataLst>
          </p:nvPr>
        </p:nvSpPr>
        <p:spPr>
          <a:xfrm rot="18925946">
            <a:off x="8896350" y="4625975"/>
            <a:ext cx="811213" cy="609600"/>
          </a:xfrm>
          <a:prstGeom prst="notchedRightArrow">
            <a:avLst>
              <a:gd name="adj1" fmla="val 46829"/>
              <a:gd name="adj2" fmla="val 50000"/>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en-US" altLang="zh-CN" dirty="0">
                <a:solidFill>
                  <a:srgbClr val="FEFFFF"/>
                </a:solidFill>
              </a:rPr>
              <a:t>03</a:t>
            </a:r>
            <a:endParaRPr lang="zh-CN" altLang="en-US" dirty="0">
              <a:solidFill>
                <a:srgbClr val="FEFFFF"/>
              </a:solidFill>
            </a:endParaRPr>
          </a:p>
        </p:txBody>
      </p:sp>
      <p:sp>
        <p:nvSpPr>
          <p:cNvPr id="51" name="矩形 50"/>
          <p:cNvSpPr/>
          <p:nvPr/>
        </p:nvSpPr>
        <p:spPr>
          <a:xfrm>
            <a:off x="1817688" y="3144838"/>
            <a:ext cx="2111375" cy="1108075"/>
          </a:xfrm>
          <a:prstGeom prst="rect">
            <a:avLst/>
          </a:prstGeom>
        </p:spPr>
        <p:txBody>
          <a:bodyPr>
            <a:spAutoFit/>
          </a:bodyPr>
          <a:lstStyle/>
          <a:p>
            <a:pPr algn="ctr" defTabSz="1218565" fontAlgn="auto">
              <a:lnSpc>
                <a:spcPct val="110000"/>
              </a:lnSpc>
              <a:spcBef>
                <a:spcPts val="0"/>
              </a:spcBef>
              <a:spcAft>
                <a:spcPts val="0"/>
              </a:spcAft>
              <a:defRPr/>
            </a:pPr>
            <a:r>
              <a:rPr lang="zh-CN" altLang="en-US" sz="2000" kern="100" dirty="0">
                <a:latin typeface="+mn-ea"/>
                <a:ea typeface="+mn-ea"/>
                <a:cs typeface="Times New Roman" panose="02020603050405020304" pitchFamily="18" charset="0"/>
              </a:rPr>
              <a:t>“八八战略”</a:t>
            </a:r>
            <a:endParaRPr lang="en-US" altLang="zh-CN" sz="2000" kern="100" dirty="0">
              <a:latin typeface="+mn-ea"/>
              <a:ea typeface="+mn-ea"/>
              <a:cs typeface="Times New Roman" panose="02020603050405020304" pitchFamily="18" charset="0"/>
            </a:endParaRPr>
          </a:p>
          <a:p>
            <a:pPr algn="ctr" defTabSz="1218565" fontAlgn="auto">
              <a:lnSpc>
                <a:spcPct val="110000"/>
              </a:lnSpc>
              <a:spcBef>
                <a:spcPts val="0"/>
              </a:spcBef>
              <a:spcAft>
                <a:spcPts val="0"/>
              </a:spcAft>
              <a:defRPr/>
            </a:pPr>
            <a:r>
              <a:rPr lang="zh-CN" altLang="en-US" sz="2000" kern="100" dirty="0">
                <a:latin typeface="+mn-ea"/>
                <a:ea typeface="+mn-ea"/>
                <a:cs typeface="Times New Roman" panose="02020603050405020304" pitchFamily="18" charset="0"/>
              </a:rPr>
              <a:t>是</a:t>
            </a:r>
            <a:r>
              <a:rPr lang="zh-CN" altLang="en-US" sz="2000" kern="100" dirty="0">
                <a:latin typeface="+mn-ea"/>
                <a:ea typeface="+mn-ea"/>
                <a:cs typeface="Times New Roman" panose="02020603050405020304" pitchFamily="18" charset="0"/>
              </a:rPr>
              <a:t>贯彻落实科学发展观的</a:t>
            </a:r>
            <a:r>
              <a:rPr lang="zh-CN" altLang="en-US" sz="2000" kern="100" dirty="0">
                <a:latin typeface="+mn-ea"/>
                <a:ea typeface="+mn-ea"/>
                <a:cs typeface="Times New Roman" panose="02020603050405020304" pitchFamily="18" charset="0"/>
              </a:rPr>
              <a:t>战略</a:t>
            </a:r>
            <a:endParaRPr lang="zh-CN" altLang="en-US" sz="2000" kern="100" dirty="0">
              <a:latin typeface="+mn-ea"/>
              <a:ea typeface="+mn-ea"/>
              <a:cs typeface="Times New Roman" panose="02020603050405020304" pitchFamily="18" charset="0"/>
            </a:endParaRPr>
          </a:p>
        </p:txBody>
      </p:sp>
      <p:sp>
        <p:nvSpPr>
          <p:cNvPr id="52" name="矩形 51"/>
          <p:cNvSpPr/>
          <p:nvPr/>
        </p:nvSpPr>
        <p:spPr>
          <a:xfrm>
            <a:off x="4751388" y="3155950"/>
            <a:ext cx="2841625" cy="1106488"/>
          </a:xfrm>
          <a:prstGeom prst="rect">
            <a:avLst/>
          </a:prstGeom>
        </p:spPr>
        <p:txBody>
          <a:bodyPr>
            <a:spAutoFit/>
          </a:bodyPr>
          <a:lstStyle/>
          <a:p>
            <a:pPr algn="ctr" defTabSz="1218565" fontAlgn="auto">
              <a:lnSpc>
                <a:spcPct val="110000"/>
              </a:lnSpc>
              <a:spcBef>
                <a:spcPts val="0"/>
              </a:spcBef>
              <a:spcAft>
                <a:spcPts val="0"/>
              </a:spcAft>
              <a:defRPr/>
            </a:pPr>
            <a:r>
              <a:rPr lang="zh-CN" altLang="en-US" sz="2000" kern="100" dirty="0">
                <a:latin typeface="+mn-ea"/>
                <a:ea typeface="+mn-ea"/>
                <a:cs typeface="Times New Roman" panose="02020603050405020304" pitchFamily="18" charset="0"/>
              </a:rPr>
              <a:t>“八八战略”是涵盖“五位一体”总体布局的全面发展的</a:t>
            </a:r>
            <a:r>
              <a:rPr lang="zh-CN" altLang="en-US" sz="2000" kern="100" dirty="0">
                <a:latin typeface="+mn-ea"/>
                <a:ea typeface="+mn-ea"/>
                <a:cs typeface="Times New Roman" panose="02020603050405020304" pitchFamily="18" charset="0"/>
              </a:rPr>
              <a:t>战略</a:t>
            </a:r>
            <a:endParaRPr lang="zh-CN" altLang="en-US" sz="2000" kern="100" dirty="0">
              <a:latin typeface="+mn-ea"/>
              <a:ea typeface="+mn-ea"/>
              <a:cs typeface="Times New Roman" panose="02020603050405020304" pitchFamily="18" charset="0"/>
            </a:endParaRPr>
          </a:p>
        </p:txBody>
      </p:sp>
      <p:sp>
        <p:nvSpPr>
          <p:cNvPr id="55" name="MH_SubTitle_1"/>
          <p:cNvSpPr/>
          <p:nvPr>
            <p:custDataLst>
              <p:tags r:id="rId9"/>
            </p:custDataLst>
          </p:nvPr>
        </p:nvSpPr>
        <p:spPr>
          <a:xfrm>
            <a:off x="8332788" y="3087688"/>
            <a:ext cx="2147887" cy="117316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1218565" fontAlgn="auto">
              <a:spcBef>
                <a:spcPts val="0"/>
              </a:spcBef>
              <a:spcAft>
                <a:spcPts val="0"/>
              </a:spcAft>
              <a:defRPr/>
            </a:pPr>
            <a:endParaRPr lang="zh-CN" altLang="en-US" dirty="0">
              <a:solidFill>
                <a:srgbClr val="FEFFFF"/>
              </a:solidFill>
            </a:endParaRPr>
          </a:p>
        </p:txBody>
      </p:sp>
      <p:sp>
        <p:nvSpPr>
          <p:cNvPr id="57" name="矩形 56"/>
          <p:cNvSpPr/>
          <p:nvPr/>
        </p:nvSpPr>
        <p:spPr>
          <a:xfrm>
            <a:off x="8332788" y="3111500"/>
            <a:ext cx="2111375" cy="1108075"/>
          </a:xfrm>
          <a:prstGeom prst="rect">
            <a:avLst/>
          </a:prstGeom>
        </p:spPr>
        <p:txBody>
          <a:bodyPr>
            <a:spAutoFit/>
          </a:bodyPr>
          <a:lstStyle/>
          <a:p>
            <a:pPr algn="ctr" defTabSz="1218565" fontAlgn="auto">
              <a:lnSpc>
                <a:spcPct val="110000"/>
              </a:lnSpc>
              <a:spcBef>
                <a:spcPts val="0"/>
              </a:spcBef>
              <a:spcAft>
                <a:spcPts val="0"/>
              </a:spcAft>
              <a:defRPr/>
            </a:pPr>
            <a:r>
              <a:rPr lang="zh-CN" altLang="en-US" sz="2000" kern="100" dirty="0">
                <a:latin typeface="+mn-ea"/>
                <a:ea typeface="+mn-ea"/>
                <a:cs typeface="Times New Roman" panose="02020603050405020304" pitchFamily="18" charset="0"/>
              </a:rPr>
              <a:t>“八八战略”</a:t>
            </a:r>
            <a:endParaRPr lang="en-US" altLang="zh-CN" sz="2000" kern="100" dirty="0">
              <a:latin typeface="+mn-ea"/>
              <a:ea typeface="+mn-ea"/>
              <a:cs typeface="Times New Roman" panose="02020603050405020304" pitchFamily="18" charset="0"/>
            </a:endParaRPr>
          </a:p>
          <a:p>
            <a:pPr algn="ctr" defTabSz="1218565" fontAlgn="auto">
              <a:lnSpc>
                <a:spcPct val="110000"/>
              </a:lnSpc>
              <a:spcBef>
                <a:spcPts val="0"/>
              </a:spcBef>
              <a:spcAft>
                <a:spcPts val="0"/>
              </a:spcAft>
              <a:defRPr/>
            </a:pPr>
            <a:r>
              <a:rPr lang="zh-CN" altLang="en-US" sz="2000" kern="100" dirty="0">
                <a:latin typeface="+mn-ea"/>
                <a:ea typeface="+mn-ea"/>
                <a:cs typeface="Times New Roman" panose="02020603050405020304" pitchFamily="18" charset="0"/>
              </a:rPr>
              <a:t>是</a:t>
            </a:r>
            <a:r>
              <a:rPr lang="zh-CN" altLang="en-US" sz="2000" kern="100" dirty="0">
                <a:latin typeface="+mn-ea"/>
                <a:ea typeface="+mn-ea"/>
                <a:cs typeface="Times New Roman" panose="02020603050405020304" pitchFamily="18" charset="0"/>
              </a:rPr>
              <a:t>孕育了新发展理念的战略</a:t>
            </a:r>
          </a:p>
        </p:txBody>
      </p:sp>
      <p:pic>
        <p:nvPicPr>
          <p:cNvPr id="24593" name="图片 17"/>
          <p:cNvPicPr>
            <a:picLocks noChangeAspect="1"/>
          </p:cNvPicPr>
          <p:nvPr/>
        </p:nvPicPr>
        <p:blipFill>
          <a:blip r:embed="rId11"/>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25602"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25603"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11" name="圆角矩形 10"/>
          <p:cNvSpPr/>
          <p:nvPr/>
        </p:nvSpPr>
        <p:spPr>
          <a:xfrm>
            <a:off x="1120775" y="2284413"/>
            <a:ext cx="9983788" cy="3038475"/>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1701800" y="1916113"/>
            <a:ext cx="8802688" cy="579437"/>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1701800" y="1944688"/>
            <a:ext cx="8802688" cy="522287"/>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（五）党的十七大至党的十八大：全局工作的系统思考</a:t>
            </a:r>
          </a:p>
        </p:txBody>
      </p:sp>
      <p:sp>
        <p:nvSpPr>
          <p:cNvPr id="16" name="矩形 15"/>
          <p:cNvSpPr/>
          <p:nvPr/>
        </p:nvSpPr>
        <p:spPr>
          <a:xfrm>
            <a:off x="1787525" y="3101975"/>
            <a:ext cx="8837613" cy="1614488"/>
          </a:xfrm>
          <a:prstGeom prst="rect">
            <a:avLst/>
          </a:prstGeom>
        </p:spPr>
        <p:txBody>
          <a:bodyPr>
            <a:spAutoFit/>
          </a:bodyPr>
          <a:lstStyle/>
          <a:p>
            <a:pPr algn="just" defTabSz="1218565" fontAlgn="auto">
              <a:lnSpc>
                <a:spcPct val="150000"/>
              </a:lnSpc>
              <a:spcBef>
                <a:spcPts val="0"/>
              </a:spcBef>
              <a:spcAft>
                <a:spcPts val="0"/>
              </a:spcAft>
              <a:defRPr/>
            </a:pPr>
            <a:r>
              <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习近平党校十九讲</a:t>
            </a:r>
            <a:r>
              <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是习近平同志担任中央党校校长期间，在</a:t>
            </a: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党校作的</a:t>
            </a:r>
            <a:r>
              <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rPr>
              <a:t>19</a:t>
            </a: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篇讲话。此外，习近平同志在党建工作、国内考察、外事活动方面</a:t>
            </a: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也作过</a:t>
            </a: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很多重要讲话，对党的理论有很多阐释。</a:t>
            </a:r>
            <a:endPar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5608" name="图片 8"/>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_1"/>
          <p:cNvSpPr/>
          <p:nvPr>
            <p:custDataLst>
              <p:tags r:id="rId1"/>
            </p:custDataLst>
          </p:nvPr>
        </p:nvSpPr>
        <p:spPr>
          <a:xfrm>
            <a:off x="1196975" y="2173288"/>
            <a:ext cx="1470025" cy="1519237"/>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chemeClr val="tx1"/>
              </a:solidFill>
              <a:ea typeface="微软雅黑" panose="020B0503020204020204" pitchFamily="34" charset="-122"/>
            </a:endParaRPr>
          </a:p>
        </p:txBody>
      </p:sp>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26627"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26628"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11" name="圆角矩形 10"/>
          <p:cNvSpPr/>
          <p:nvPr/>
        </p:nvSpPr>
        <p:spPr>
          <a:xfrm>
            <a:off x="1023938" y="1762125"/>
            <a:ext cx="9982200"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1604963" y="1393825"/>
            <a:ext cx="8801100"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1604963" y="1420813"/>
            <a:ext cx="8801100"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（六）党的十八大至党的十九大：实践检验和系统阐发</a:t>
            </a:r>
          </a:p>
        </p:txBody>
      </p:sp>
      <p:sp>
        <p:nvSpPr>
          <p:cNvPr id="26632" name="MH_Other_2"/>
          <p:cNvSpPr>
            <a:spLocks noChangeArrowheads="1"/>
          </p:cNvSpPr>
          <p:nvPr>
            <p:custDataLst>
              <p:tags r:id="rId2"/>
            </p:custDataLst>
          </p:nvPr>
        </p:nvSpPr>
        <p:spPr bwMode="auto">
          <a:xfrm>
            <a:off x="7896225" y="2384425"/>
            <a:ext cx="111125" cy="1108075"/>
          </a:xfrm>
          <a:custGeom>
            <a:avLst/>
            <a:gdLst>
              <a:gd name="T0" fmla="*/ 2147483647 w 41"/>
              <a:gd name="T1" fmla="*/ 2147483647 h 281"/>
              <a:gd name="T2" fmla="*/ 2147483647 w 41"/>
              <a:gd name="T3" fmla="*/ 2147483647 h 281"/>
              <a:gd name="T4" fmla="*/ 0 w 41"/>
              <a:gd name="T5" fmla="*/ 0 h 281"/>
              <a:gd name="T6" fmla="*/ 2147483647 w 41"/>
              <a:gd name="T7" fmla="*/ 2147483647 h 281"/>
              <a:gd name="T8" fmla="*/ 2147483647 w 41"/>
              <a:gd name="T9" fmla="*/ 2147483647 h 281"/>
              <a:gd name="T10" fmla="*/ 2147483647 w 41"/>
              <a:gd name="T11" fmla="*/ 2147483647 h 281"/>
              <a:gd name="T12" fmla="*/ 2147483647 w 41"/>
              <a:gd name="T13" fmla="*/ 2147483647 h 281"/>
              <a:gd name="T14" fmla="*/ 2147483647 w 41"/>
              <a:gd name="T15" fmla="*/ 2147483647 h 281"/>
              <a:gd name="T16" fmla="*/ 2147483647 w 41"/>
              <a:gd name="T17" fmla="*/ 2147483647 h 281"/>
              <a:gd name="T18" fmla="*/ 2147483647 w 41"/>
              <a:gd name="T19" fmla="*/ 2147483647 h 281"/>
              <a:gd name="T20" fmla="*/ 2147483647 w 41"/>
              <a:gd name="T21" fmla="*/ 2147483647 h 281"/>
              <a:gd name="T22" fmla="*/ 2147483647 w 41"/>
              <a:gd name="T23" fmla="*/ 2147483647 h 281"/>
              <a:gd name="T24" fmla="*/ 2147483647 w 41"/>
              <a:gd name="T25" fmla="*/ 2147483647 h 281"/>
              <a:gd name="T26" fmla="*/ 0 w 41"/>
              <a:gd name="T27" fmla="*/ 2147483647 h 281"/>
              <a:gd name="T28" fmla="*/ 2147483647 w 41"/>
              <a:gd name="T29" fmla="*/ 2147483647 h 281"/>
              <a:gd name="T30" fmla="*/ 2147483647 w 41"/>
              <a:gd name="T31" fmla="*/ 2147483647 h 281"/>
              <a:gd name="T32" fmla="*/ 2147483647 w 41"/>
              <a:gd name="T33" fmla="*/ 2147483647 h 281"/>
              <a:gd name="T34" fmla="*/ 2147483647 w 41"/>
              <a:gd name="T35" fmla="*/ 2147483647 h 281"/>
              <a:gd name="T36" fmla="*/ 2147483647 w 41"/>
              <a:gd name="T37" fmla="*/ 2147483647 h 281"/>
              <a:gd name="T38" fmla="*/ 2147483647 w 41"/>
              <a:gd name="T39" fmla="*/ 2147483647 h 281"/>
              <a:gd name="T40" fmla="*/ 2147483647 w 41"/>
              <a:gd name="T41" fmla="*/ 2147483647 h 281"/>
              <a:gd name="T42" fmla="*/ 2147483647 w 41"/>
              <a:gd name="T43" fmla="*/ 2147483647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281"/>
              <a:gd name="T68" fmla="*/ 41 w 41"/>
              <a:gd name="T69" fmla="*/ 281 h 2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ED7D31"/>
          </a:solidFill>
          <a:ln w="9525">
            <a:noFill/>
            <a:miter lim="800000"/>
            <a:headEnd/>
            <a:tailEnd/>
          </a:ln>
        </p:spPr>
        <p:txBody>
          <a:bodyPr anchor="ctr"/>
          <a:lstStyle/>
          <a:p>
            <a:endParaRPr lang="zh-CN" altLang="en-US">
              <a:latin typeface="Calibri" pitchFamily="34" charset="0"/>
              <a:ea typeface="微软雅黑"/>
              <a:cs typeface="微软雅黑"/>
            </a:endParaRPr>
          </a:p>
        </p:txBody>
      </p:sp>
      <p:sp>
        <p:nvSpPr>
          <p:cNvPr id="21" name="矩形 20"/>
          <p:cNvSpPr/>
          <p:nvPr/>
        </p:nvSpPr>
        <p:spPr>
          <a:xfrm>
            <a:off x="1287463" y="2603500"/>
            <a:ext cx="1652587" cy="646113"/>
          </a:xfrm>
          <a:prstGeom prst="rect">
            <a:avLst/>
          </a:prstGeom>
        </p:spPr>
        <p:txBody>
          <a:bodyPr>
            <a:spAutoFit/>
          </a:bodyPr>
          <a:lstStyle/>
          <a:p>
            <a:pPr algn="just" defTabSz="1218565" fontAlgn="auto">
              <a:lnSpc>
                <a:spcPct val="150000"/>
              </a:lnSpc>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系统阐发</a:t>
            </a:r>
          </a:p>
        </p:txBody>
      </p:sp>
      <p:sp>
        <p:nvSpPr>
          <p:cNvPr id="9" name="MH_Text_1"/>
          <p:cNvSpPr/>
          <p:nvPr>
            <p:custDataLst>
              <p:tags r:id="rId3"/>
            </p:custDataLst>
          </p:nvPr>
        </p:nvSpPr>
        <p:spPr>
          <a:xfrm>
            <a:off x="2532063" y="2532063"/>
            <a:ext cx="5359400"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ED7D31">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dirty="0">
              <a:solidFill>
                <a:schemeClr val="accent1"/>
              </a:solidFill>
              <a:ea typeface="微软雅黑" panose="020B0503020204020204" pitchFamily="34" charset="-122"/>
            </a:endParaRPr>
          </a:p>
        </p:txBody>
      </p:sp>
      <p:sp>
        <p:nvSpPr>
          <p:cNvPr id="22" name="矩形 21"/>
          <p:cNvSpPr/>
          <p:nvPr/>
        </p:nvSpPr>
        <p:spPr>
          <a:xfrm>
            <a:off x="2667000" y="2559050"/>
            <a:ext cx="4983163" cy="728663"/>
          </a:xfrm>
          <a:prstGeom prst="rect">
            <a:avLst/>
          </a:prstGeom>
        </p:spPr>
        <p:txBody>
          <a:bodyPr>
            <a:spAutoFit/>
          </a:bodyPr>
          <a:lstStyle/>
          <a:p>
            <a:pPr algn="just" defTabSz="1218565" fontAlgn="auto">
              <a:lnSpc>
                <a:spcPct val="110000"/>
              </a:lnSpc>
              <a:spcBef>
                <a:spcPts val="0"/>
              </a:spcBef>
              <a:spcAft>
                <a:spcPts val="0"/>
              </a:spcAft>
              <a:defRPr/>
            </a:pPr>
            <a:r>
              <a:rPr lang="zh-CN" altLang="en-US" sz="2000" kern="100" dirty="0">
                <a:latin typeface="+mn-ea"/>
                <a:ea typeface="+mn-ea"/>
                <a:cs typeface="Times New Roman" panose="02020603050405020304" pitchFamily="18" charset="0"/>
              </a:rPr>
              <a:t>习近平总书记发表了系列重要讲话，对治国理政新理念新思想新战略作了系统阐发。</a:t>
            </a:r>
          </a:p>
        </p:txBody>
      </p:sp>
      <p:sp>
        <p:nvSpPr>
          <p:cNvPr id="23" name="MH_Other_1"/>
          <p:cNvSpPr/>
          <p:nvPr>
            <p:custDataLst>
              <p:tags r:id="rId4"/>
            </p:custDataLst>
          </p:nvPr>
        </p:nvSpPr>
        <p:spPr>
          <a:xfrm>
            <a:off x="2219325" y="3600450"/>
            <a:ext cx="1471613" cy="1517650"/>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chemeClr val="tx1"/>
              </a:solidFill>
              <a:ea typeface="微软雅黑" panose="020B0503020204020204" pitchFamily="34" charset="-122"/>
            </a:endParaRPr>
          </a:p>
        </p:txBody>
      </p:sp>
      <p:sp>
        <p:nvSpPr>
          <p:cNvPr id="26637" name="MH_Other_2"/>
          <p:cNvSpPr>
            <a:spLocks noChangeArrowheads="1"/>
          </p:cNvSpPr>
          <p:nvPr>
            <p:custDataLst>
              <p:tags r:id="rId5"/>
            </p:custDataLst>
          </p:nvPr>
        </p:nvSpPr>
        <p:spPr bwMode="auto">
          <a:xfrm>
            <a:off x="9863138" y="3810000"/>
            <a:ext cx="111125" cy="1108075"/>
          </a:xfrm>
          <a:custGeom>
            <a:avLst/>
            <a:gdLst>
              <a:gd name="T0" fmla="*/ 2147483647 w 41"/>
              <a:gd name="T1" fmla="*/ 2147483647 h 281"/>
              <a:gd name="T2" fmla="*/ 2147483647 w 41"/>
              <a:gd name="T3" fmla="*/ 2147483647 h 281"/>
              <a:gd name="T4" fmla="*/ 0 w 41"/>
              <a:gd name="T5" fmla="*/ 0 h 281"/>
              <a:gd name="T6" fmla="*/ 2147483647 w 41"/>
              <a:gd name="T7" fmla="*/ 2147483647 h 281"/>
              <a:gd name="T8" fmla="*/ 2147483647 w 41"/>
              <a:gd name="T9" fmla="*/ 2147483647 h 281"/>
              <a:gd name="T10" fmla="*/ 2147483647 w 41"/>
              <a:gd name="T11" fmla="*/ 2147483647 h 281"/>
              <a:gd name="T12" fmla="*/ 2147483647 w 41"/>
              <a:gd name="T13" fmla="*/ 2147483647 h 281"/>
              <a:gd name="T14" fmla="*/ 2147483647 w 41"/>
              <a:gd name="T15" fmla="*/ 2147483647 h 281"/>
              <a:gd name="T16" fmla="*/ 2147483647 w 41"/>
              <a:gd name="T17" fmla="*/ 2147483647 h 281"/>
              <a:gd name="T18" fmla="*/ 2147483647 w 41"/>
              <a:gd name="T19" fmla="*/ 2147483647 h 281"/>
              <a:gd name="T20" fmla="*/ 2147483647 w 41"/>
              <a:gd name="T21" fmla="*/ 2147483647 h 281"/>
              <a:gd name="T22" fmla="*/ 2147483647 w 41"/>
              <a:gd name="T23" fmla="*/ 2147483647 h 281"/>
              <a:gd name="T24" fmla="*/ 2147483647 w 41"/>
              <a:gd name="T25" fmla="*/ 2147483647 h 281"/>
              <a:gd name="T26" fmla="*/ 0 w 41"/>
              <a:gd name="T27" fmla="*/ 2147483647 h 281"/>
              <a:gd name="T28" fmla="*/ 2147483647 w 41"/>
              <a:gd name="T29" fmla="*/ 2147483647 h 281"/>
              <a:gd name="T30" fmla="*/ 2147483647 w 41"/>
              <a:gd name="T31" fmla="*/ 2147483647 h 281"/>
              <a:gd name="T32" fmla="*/ 2147483647 w 41"/>
              <a:gd name="T33" fmla="*/ 2147483647 h 281"/>
              <a:gd name="T34" fmla="*/ 2147483647 w 41"/>
              <a:gd name="T35" fmla="*/ 2147483647 h 281"/>
              <a:gd name="T36" fmla="*/ 2147483647 w 41"/>
              <a:gd name="T37" fmla="*/ 2147483647 h 281"/>
              <a:gd name="T38" fmla="*/ 2147483647 w 41"/>
              <a:gd name="T39" fmla="*/ 2147483647 h 281"/>
              <a:gd name="T40" fmla="*/ 2147483647 w 41"/>
              <a:gd name="T41" fmla="*/ 2147483647 h 281"/>
              <a:gd name="T42" fmla="*/ 2147483647 w 41"/>
              <a:gd name="T43" fmla="*/ 2147483647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281"/>
              <a:gd name="T68" fmla="*/ 41 w 41"/>
              <a:gd name="T69" fmla="*/ 281 h 2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ED7D31"/>
          </a:solidFill>
          <a:ln w="9525">
            <a:noFill/>
            <a:miter lim="800000"/>
            <a:headEnd/>
            <a:tailEnd/>
          </a:ln>
        </p:spPr>
        <p:txBody>
          <a:bodyPr anchor="ctr"/>
          <a:lstStyle/>
          <a:p>
            <a:endParaRPr lang="zh-CN" altLang="en-US">
              <a:latin typeface="Calibri" pitchFamily="34" charset="0"/>
              <a:ea typeface="微软雅黑"/>
              <a:cs typeface="微软雅黑"/>
            </a:endParaRPr>
          </a:p>
        </p:txBody>
      </p:sp>
      <p:sp>
        <p:nvSpPr>
          <p:cNvPr id="25" name="矩形 24"/>
          <p:cNvSpPr/>
          <p:nvPr/>
        </p:nvSpPr>
        <p:spPr>
          <a:xfrm>
            <a:off x="2309813" y="4029075"/>
            <a:ext cx="1652587" cy="581025"/>
          </a:xfrm>
          <a:prstGeom prst="rect">
            <a:avLst/>
          </a:prstGeom>
        </p:spPr>
        <p:txBody>
          <a:bodyPr>
            <a:spAutoFit/>
          </a:bodyPr>
          <a:lstStyle/>
          <a:p>
            <a:pPr algn="just" defTabSz="1218565" fontAlgn="auto">
              <a:lnSpc>
                <a:spcPct val="150000"/>
              </a:lnSpc>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实践检验</a:t>
            </a:r>
            <a:endParaRPr lang="zh-CN" altLang="en-US" dirty="0">
              <a:latin typeface="微软雅黑" panose="020B0503020204020204" pitchFamily="34" charset="-122"/>
              <a:ea typeface="微软雅黑" panose="020B0503020204020204" pitchFamily="34" charset="-122"/>
            </a:endParaRPr>
          </a:p>
        </p:txBody>
      </p:sp>
      <p:sp>
        <p:nvSpPr>
          <p:cNvPr id="26" name="MH_Text_1"/>
          <p:cNvSpPr/>
          <p:nvPr>
            <p:custDataLst>
              <p:tags r:id="rId6"/>
            </p:custDataLst>
          </p:nvPr>
        </p:nvSpPr>
        <p:spPr>
          <a:xfrm>
            <a:off x="3522663" y="3959225"/>
            <a:ext cx="6340475"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ED7D31">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dirty="0">
              <a:solidFill>
                <a:schemeClr val="accent1"/>
              </a:solidFill>
              <a:ea typeface="微软雅黑" panose="020B0503020204020204" pitchFamily="34" charset="-122"/>
            </a:endParaRPr>
          </a:p>
        </p:txBody>
      </p:sp>
      <p:sp>
        <p:nvSpPr>
          <p:cNvPr id="27" name="矩形 26"/>
          <p:cNvSpPr/>
          <p:nvPr/>
        </p:nvSpPr>
        <p:spPr>
          <a:xfrm>
            <a:off x="3690938" y="3984625"/>
            <a:ext cx="6127750" cy="769938"/>
          </a:xfrm>
          <a:prstGeom prst="rect">
            <a:avLst/>
          </a:prstGeom>
        </p:spPr>
        <p:txBody>
          <a:bodyPr>
            <a:spAutoFit/>
          </a:bodyPr>
          <a:lstStyle/>
          <a:p>
            <a:pPr algn="just" defTabSz="1218565" fontAlgn="auto">
              <a:lnSpc>
                <a:spcPct val="110000"/>
              </a:lnSpc>
              <a:spcBef>
                <a:spcPts val="0"/>
              </a:spcBef>
              <a:spcAft>
                <a:spcPts val="0"/>
              </a:spcAft>
              <a:defRPr/>
            </a:pPr>
            <a:r>
              <a:rPr lang="zh-CN" altLang="en-US" sz="2000" kern="100" dirty="0">
                <a:latin typeface="+mn-ea"/>
                <a:ea typeface="+mn-ea"/>
                <a:cs typeface="Times New Roman" panose="02020603050405020304" pitchFamily="18" charset="0"/>
              </a:rPr>
              <a:t>党的十八大以来的实践归结起来就是统筹推进“五位一体”总体布局，协调推进“四个全面”战略布局。</a:t>
            </a:r>
          </a:p>
        </p:txBody>
      </p:sp>
      <p:sp>
        <p:nvSpPr>
          <p:cNvPr id="28" name="矩形 27"/>
          <p:cNvSpPr/>
          <p:nvPr/>
        </p:nvSpPr>
        <p:spPr>
          <a:xfrm>
            <a:off x="3979863" y="4908550"/>
            <a:ext cx="5708650" cy="1630363"/>
          </a:xfrm>
          <a:prstGeom prst="rect">
            <a:avLst/>
          </a:prstGeom>
          <a:noFill/>
        </p:spPr>
        <p:txBody>
          <a:bodyPr>
            <a:spAutoFit/>
          </a:bodyPr>
          <a:lstStyle/>
          <a:p>
            <a:pPr marL="285750" indent="-285750" algn="just">
              <a:lnSpc>
                <a:spcPct val="125000"/>
              </a:lnSpc>
              <a:buFont typeface="Wingdings" pitchFamily="2" charset="2"/>
              <a:buChar char="l"/>
            </a:pPr>
            <a:r>
              <a:rPr lang="zh-CN" altLang="en-US" sz="2000">
                <a:latin typeface="宋体" charset="-122"/>
                <a:ea typeface="华文中宋"/>
                <a:cs typeface="华文中宋"/>
              </a:rPr>
              <a:t>党的十八届三中全会：全面深化改革</a:t>
            </a:r>
            <a:endParaRPr lang="en-US" altLang="zh-CN" sz="2000">
              <a:latin typeface="宋体" charset="-122"/>
              <a:ea typeface="华文中宋"/>
              <a:cs typeface="华文中宋"/>
            </a:endParaRPr>
          </a:p>
          <a:p>
            <a:pPr marL="285750" indent="-285750" algn="just">
              <a:lnSpc>
                <a:spcPct val="125000"/>
              </a:lnSpc>
              <a:buFont typeface="Wingdings" pitchFamily="2" charset="2"/>
              <a:buChar char="l"/>
            </a:pPr>
            <a:r>
              <a:rPr lang="zh-CN" altLang="en-US" sz="2000">
                <a:latin typeface="宋体" charset="-122"/>
                <a:ea typeface="华文中宋"/>
                <a:cs typeface="华文中宋"/>
              </a:rPr>
              <a:t>党的十八届四中全会：全面依法治国</a:t>
            </a:r>
            <a:endParaRPr lang="en-US" altLang="zh-CN" sz="2000">
              <a:latin typeface="宋体" charset="-122"/>
              <a:ea typeface="华文中宋"/>
              <a:cs typeface="华文中宋"/>
            </a:endParaRPr>
          </a:p>
          <a:p>
            <a:pPr marL="285750" indent="-285750" algn="just">
              <a:lnSpc>
                <a:spcPct val="125000"/>
              </a:lnSpc>
              <a:buFont typeface="Wingdings" pitchFamily="2" charset="2"/>
              <a:buChar char="l"/>
            </a:pPr>
            <a:r>
              <a:rPr lang="zh-CN" altLang="en-US" sz="2000">
                <a:latin typeface="宋体" charset="-122"/>
                <a:ea typeface="华文中宋"/>
                <a:cs typeface="华文中宋"/>
              </a:rPr>
              <a:t>党的十八届五中全会：全面建成小康社会</a:t>
            </a:r>
            <a:endParaRPr lang="en-US" altLang="zh-CN" sz="2000">
              <a:latin typeface="宋体" charset="-122"/>
              <a:ea typeface="华文中宋"/>
              <a:cs typeface="华文中宋"/>
            </a:endParaRPr>
          </a:p>
          <a:p>
            <a:pPr marL="285750" indent="-285750" algn="just">
              <a:lnSpc>
                <a:spcPct val="125000"/>
              </a:lnSpc>
              <a:buFont typeface="Wingdings" pitchFamily="2" charset="2"/>
              <a:buChar char="l"/>
            </a:pPr>
            <a:r>
              <a:rPr lang="zh-CN" altLang="en-US" sz="2000">
                <a:latin typeface="宋体" charset="-122"/>
                <a:ea typeface="华文中宋"/>
                <a:cs typeface="华文中宋"/>
              </a:rPr>
              <a:t>党的十八届六中全会：全面从严治党</a:t>
            </a:r>
            <a:endParaRPr lang="en-US" altLang="zh-CN" sz="2000">
              <a:latin typeface="宋体" charset="-122"/>
              <a:ea typeface="华文中宋"/>
              <a:cs typeface="华文中宋"/>
            </a:endParaRPr>
          </a:p>
        </p:txBody>
      </p:sp>
      <p:pic>
        <p:nvPicPr>
          <p:cNvPr id="26642" name="图片 18"/>
          <p:cNvPicPr>
            <a:picLocks noChangeAspect="1"/>
          </p:cNvPicPr>
          <p:nvPr/>
        </p:nvPicPr>
        <p:blipFill>
          <a:blip r:embed="rId8"/>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27650"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27651"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11" name="圆角矩形 10"/>
          <p:cNvSpPr/>
          <p:nvPr/>
        </p:nvSpPr>
        <p:spPr>
          <a:xfrm>
            <a:off x="1023938" y="1762125"/>
            <a:ext cx="9982200"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3219450" y="1393825"/>
            <a:ext cx="5572125"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3219450" y="1420813"/>
            <a:ext cx="5572125"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（七）党的十九大以来：系统论述</a:t>
            </a:r>
          </a:p>
        </p:txBody>
      </p:sp>
      <p:sp>
        <p:nvSpPr>
          <p:cNvPr id="2" name="矩形 1"/>
          <p:cNvSpPr/>
          <p:nvPr/>
        </p:nvSpPr>
        <p:spPr>
          <a:xfrm>
            <a:off x="1169988" y="2152650"/>
            <a:ext cx="9688512" cy="900113"/>
          </a:xfrm>
          <a:prstGeom prst="rect">
            <a:avLst/>
          </a:prstGeom>
        </p:spPr>
        <p:txBody>
          <a:bodyPr>
            <a:spAutoFit/>
          </a:bodyPr>
          <a:lstStyle/>
          <a:p>
            <a:pPr algn="just" defTabSz="1218565" fontAlgn="auto">
              <a:lnSpc>
                <a:spcPct val="125000"/>
              </a:lnSpc>
              <a:spcBef>
                <a:spcPts val="0"/>
              </a:spcBef>
              <a:spcAft>
                <a:spcPts val="0"/>
              </a:spcAft>
              <a:defRPr/>
            </a:pPr>
            <a:r>
              <a:rPr lang="zh-CN" altLang="zh-CN" sz="2200" kern="100" dirty="0">
                <a:latin typeface="微软雅黑" panose="020B0503020204020204" pitchFamily="34" charset="-122"/>
                <a:ea typeface="微软雅黑" panose="020B0503020204020204" pitchFamily="34" charset="-122"/>
                <a:cs typeface="Times New Roman" panose="02020603050405020304" pitchFamily="18" charset="0"/>
              </a:rPr>
              <a:t>正是在党的十八大至党的十九大的实践检验和系统阐发的基础上，党的十九大对习近平新时代中国特色社会主义思想作了系统论述。</a:t>
            </a:r>
            <a:endPar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Rectangle 117"/>
          <p:cNvSpPr/>
          <p:nvPr/>
        </p:nvSpPr>
        <p:spPr>
          <a:xfrm>
            <a:off x="1471613" y="3522663"/>
            <a:ext cx="1117600" cy="1117600"/>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en-US" sz="2665">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Right Arrow 160"/>
          <p:cNvSpPr/>
          <p:nvPr/>
        </p:nvSpPr>
        <p:spPr>
          <a:xfrm>
            <a:off x="2690813" y="3836988"/>
            <a:ext cx="469900" cy="488950"/>
          </a:xfrm>
          <a:prstGeom prst="rightArrow">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en-US" sz="2665">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658" name="矩形 31"/>
          <p:cNvSpPr>
            <a:spLocks noChangeArrowheads="1"/>
          </p:cNvSpPr>
          <p:nvPr/>
        </p:nvSpPr>
        <p:spPr bwMode="auto">
          <a:xfrm>
            <a:off x="1298575" y="3654425"/>
            <a:ext cx="1463675" cy="900113"/>
          </a:xfrm>
          <a:prstGeom prst="rect">
            <a:avLst/>
          </a:prstGeom>
          <a:noFill/>
          <a:ln w="9525">
            <a:noFill/>
            <a:miter lim="800000"/>
            <a:headEnd/>
            <a:tailEnd/>
          </a:ln>
        </p:spPr>
        <p:txBody>
          <a:bodyPr>
            <a:spAutoFit/>
          </a:bodyPr>
          <a:lstStyle/>
          <a:p>
            <a:pPr algn="ctr">
              <a:lnSpc>
                <a:spcPct val="125000"/>
              </a:lnSpc>
            </a:pPr>
            <a:r>
              <a:rPr lang="zh-CN" altLang="en-US" sz="2200" b="1">
                <a:solidFill>
                  <a:schemeClr val="bg1"/>
                </a:solidFill>
                <a:latin typeface="微软雅黑"/>
                <a:ea typeface="微软雅黑"/>
                <a:cs typeface="华文中宋"/>
              </a:rPr>
              <a:t>党章</a:t>
            </a:r>
            <a:endParaRPr lang="en-US" altLang="zh-CN" sz="2200" b="1">
              <a:solidFill>
                <a:schemeClr val="bg1"/>
              </a:solidFill>
              <a:latin typeface="微软雅黑"/>
              <a:ea typeface="微软雅黑"/>
              <a:cs typeface="华文中宋"/>
            </a:endParaRPr>
          </a:p>
          <a:p>
            <a:pPr algn="ctr">
              <a:lnSpc>
                <a:spcPct val="125000"/>
              </a:lnSpc>
            </a:pPr>
            <a:r>
              <a:rPr lang="zh-CN" altLang="en-US" sz="2200" b="1">
                <a:solidFill>
                  <a:schemeClr val="bg1"/>
                </a:solidFill>
                <a:latin typeface="微软雅黑"/>
                <a:ea typeface="微软雅黑"/>
                <a:cs typeface="华文中宋"/>
              </a:rPr>
              <a:t>指出</a:t>
            </a:r>
          </a:p>
        </p:txBody>
      </p:sp>
      <p:sp>
        <p:nvSpPr>
          <p:cNvPr id="33" name="矩形 32"/>
          <p:cNvSpPr/>
          <p:nvPr/>
        </p:nvSpPr>
        <p:spPr>
          <a:xfrm>
            <a:off x="3160713" y="3438525"/>
            <a:ext cx="7489825" cy="1446213"/>
          </a:xfrm>
          <a:prstGeom prst="rect">
            <a:avLst/>
          </a:prstGeom>
        </p:spPr>
        <p:txBody>
          <a:bodyPr>
            <a:spAutoFit/>
          </a:bodyPr>
          <a:lstStyle/>
          <a:p>
            <a:pPr algn="just" defTabSz="1218565" fontAlgn="auto">
              <a:lnSpc>
                <a:spcPct val="110000"/>
              </a:lnSpc>
              <a:spcBef>
                <a:spcPts val="0"/>
              </a:spcBef>
              <a:spcAft>
                <a:spcPts val="0"/>
              </a:spcAft>
              <a:defRPr/>
            </a:pPr>
            <a:r>
              <a:rPr lang="zh-CN" altLang="en-US" sz="2000" kern="100" dirty="0">
                <a:latin typeface="+mn-ea"/>
                <a:ea typeface="+mn-ea"/>
                <a:cs typeface="Times New Roman" panose="02020603050405020304" pitchFamily="18" charset="0"/>
              </a:rPr>
              <a:t>十八大以来，以习近平同志为主要代表的中国共产党人，顺应时代发展，从理论和实践结合上系统回答了新时代坚持和发展什么样的中国特色社会主义、怎样坚持和发展中国特色社会主义这个重大时代课题，创立了习近平新时代中国特色社会主义</a:t>
            </a:r>
            <a:r>
              <a:rPr lang="zh-CN" altLang="en-US" sz="2000" kern="100" dirty="0">
                <a:latin typeface="+mn-ea"/>
                <a:ea typeface="+mn-ea"/>
                <a:cs typeface="Times New Roman" panose="02020603050405020304" pitchFamily="18" charset="0"/>
              </a:rPr>
              <a:t>思想。</a:t>
            </a:r>
            <a:endParaRPr lang="zh-CN" altLang="en-US" sz="2000" kern="100" dirty="0">
              <a:latin typeface="+mn-ea"/>
              <a:ea typeface="+mn-ea"/>
              <a:cs typeface="Times New Roman" panose="02020603050405020304" pitchFamily="18" charset="0"/>
            </a:endParaRPr>
          </a:p>
        </p:txBody>
      </p:sp>
      <p:sp>
        <p:nvSpPr>
          <p:cNvPr id="34" name="矩形 33"/>
          <p:cNvSpPr/>
          <p:nvPr/>
        </p:nvSpPr>
        <p:spPr>
          <a:xfrm>
            <a:off x="3219450" y="5006975"/>
            <a:ext cx="7431088" cy="1066800"/>
          </a:xfrm>
          <a:prstGeom prst="rect">
            <a:avLst/>
          </a:prstGeom>
        </p:spPr>
        <p:txBody>
          <a:bodyPr>
            <a:spAutoFit/>
          </a:bodyPr>
          <a:lstStyle/>
          <a:p>
            <a:pPr algn="just" defTabSz="1218565" fontAlgn="auto">
              <a:lnSpc>
                <a:spcPct val="110000"/>
              </a:lnSpc>
              <a:spcBef>
                <a:spcPts val="0"/>
              </a:spcBef>
              <a:spcAft>
                <a:spcPts val="0"/>
              </a:spcAft>
              <a:defRPr/>
            </a:pPr>
            <a:r>
              <a:rPr lang="zh-CN" altLang="en-US" sz="2000" kern="100" dirty="0">
                <a:latin typeface="+mn-ea"/>
                <a:ea typeface="+mn-ea"/>
                <a:cs typeface="Times New Roman" panose="02020603050405020304" pitchFamily="18" charset="0"/>
              </a:rPr>
              <a:t>在习近平新时代中国特色社会主义思想指导下，中国共产党领导全国各族人民，统揽伟大斗争、伟大工程、伟大事业、伟大梦想，推动中国特色社会主义进入了</a:t>
            </a:r>
            <a:r>
              <a:rPr lang="zh-CN" altLang="en-US" sz="2000" kern="100" dirty="0">
                <a:latin typeface="+mn-ea"/>
                <a:ea typeface="+mn-ea"/>
                <a:cs typeface="Times New Roman" panose="02020603050405020304" pitchFamily="18" charset="0"/>
              </a:rPr>
              <a:t>新时代。</a:t>
            </a:r>
            <a:endParaRPr lang="zh-CN" altLang="en-US" sz="2000" kern="100" dirty="0">
              <a:latin typeface="+mn-ea"/>
              <a:ea typeface="+mn-ea"/>
              <a:cs typeface="Times New Roman" panose="02020603050405020304" pitchFamily="18" charset="0"/>
            </a:endParaRPr>
          </a:p>
        </p:txBody>
      </p:sp>
      <p:pic>
        <p:nvPicPr>
          <p:cNvPr id="27661" name="图片 14"/>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23"/>
          <p:cNvPicPr>
            <a:picLocks noChangeAspect="1"/>
          </p:cNvPicPr>
          <p:nvPr/>
        </p:nvPicPr>
        <p:blipFill>
          <a:blip r:embed="rId3"/>
          <a:srcRect/>
          <a:stretch>
            <a:fillRect/>
          </a:stretch>
        </p:blipFill>
        <p:spPr bwMode="auto">
          <a:xfrm>
            <a:off x="8402638" y="611188"/>
            <a:ext cx="2366962" cy="987425"/>
          </a:xfrm>
          <a:prstGeom prst="rect">
            <a:avLst/>
          </a:prstGeom>
          <a:noFill/>
          <a:ln w="9525">
            <a:noFill/>
            <a:miter lim="800000"/>
            <a:headEnd/>
            <a:tailEnd/>
          </a:ln>
        </p:spPr>
      </p:pic>
      <p:pic>
        <p:nvPicPr>
          <p:cNvPr id="28674" name="图片 8"/>
          <p:cNvPicPr>
            <a:picLocks noChangeAspect="1"/>
          </p:cNvPicPr>
          <p:nvPr/>
        </p:nvPicPr>
        <p:blipFill>
          <a:blip r:embed="rId4"/>
          <a:srcRect b="68404"/>
          <a:stretch>
            <a:fillRect/>
          </a:stretch>
        </p:blipFill>
        <p:spPr bwMode="auto">
          <a:xfrm>
            <a:off x="0" y="0"/>
            <a:ext cx="9258300" cy="1828800"/>
          </a:xfrm>
          <a:prstGeom prst="rect">
            <a:avLst/>
          </a:prstGeom>
          <a:noFill/>
          <a:ln w="9525">
            <a:noFill/>
            <a:miter lim="800000"/>
            <a:headEnd/>
            <a:tailEnd/>
          </a:ln>
        </p:spPr>
      </p:pic>
      <p:sp>
        <p:nvSpPr>
          <p:cNvPr id="11" name="圆角矩形 10"/>
          <p:cNvSpPr/>
          <p:nvPr/>
        </p:nvSpPr>
        <p:spPr>
          <a:xfrm>
            <a:off x="1741488" y="3051175"/>
            <a:ext cx="8816975" cy="2249488"/>
          </a:xfrm>
          <a:prstGeom prst="roundRect">
            <a:avLst>
              <a:gd name="adj" fmla="val 6579"/>
            </a:avLst>
          </a:prstGeom>
          <a:noFill/>
          <a:ln w="12700">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p>
        </p:txBody>
      </p:sp>
      <p:sp>
        <p:nvSpPr>
          <p:cNvPr id="14" name="矩形 13"/>
          <p:cNvSpPr/>
          <p:nvPr/>
        </p:nvSpPr>
        <p:spPr>
          <a:xfrm>
            <a:off x="1552575" y="3551238"/>
            <a:ext cx="9217025" cy="1568450"/>
          </a:xfrm>
          <a:prstGeom prst="rect">
            <a:avLst/>
          </a:prstGeom>
          <a:noFill/>
          <a:ln w="12700" cap="flat" cmpd="sng" algn="ctr">
            <a:noFill/>
            <a:prstDash val="solid"/>
          </a:ln>
          <a:effectLst/>
        </p:spPr>
        <p:txBody>
          <a:bodyPr anchor="ctr"/>
          <a:lstStyle/>
          <a:p>
            <a:pPr algn="ctr" defTabSz="1217930" fontAlgn="auto">
              <a:lnSpc>
                <a:spcPct val="150000"/>
              </a:lnSpc>
              <a:spcBef>
                <a:spcPts val="0"/>
              </a:spcBef>
              <a:spcAft>
                <a:spcPts val="0"/>
              </a:spcAft>
              <a:defRPr/>
            </a:pPr>
            <a:r>
              <a:rPr lang="zh-CN" altLang="en-US" sz="4000" kern="0" dirty="0">
                <a:solidFill>
                  <a:srgbClr val="D60000"/>
                </a:solidFill>
                <a:latin typeface="微软雅黑" panose="020B0503020204020204" pitchFamily="34" charset="-122"/>
                <a:ea typeface="微软雅黑" panose="020B0503020204020204" pitchFamily="34" charset="-122"/>
              </a:rPr>
              <a:t>习近平新时代中国特色社会主义思想的理论逻辑</a:t>
            </a:r>
          </a:p>
        </p:txBody>
      </p:sp>
      <p:pic>
        <p:nvPicPr>
          <p:cNvPr id="25" name="Picture 7" descr="C:\Users\Administrator\Desktop\j08.png"/>
          <p:cNvPicPr>
            <a:picLocks noChangeAspect="1" noChangeArrowheads="1"/>
          </p:cNvPicPr>
          <p:nvPr/>
        </p:nvPicPr>
        <p:blipFill>
          <a:blip r:embed="rId5"/>
          <a:srcRect/>
          <a:stretch>
            <a:fillRect/>
          </a:stretch>
        </p:blipFill>
        <p:spPr bwMode="auto">
          <a:xfrm>
            <a:off x="5518150" y="906463"/>
            <a:ext cx="1651000" cy="1238250"/>
          </a:xfrm>
          <a:prstGeom prst="rect">
            <a:avLst/>
          </a:prstGeom>
          <a:noFill/>
          <a:ln w="9525">
            <a:noFill/>
            <a:miter lim="800000"/>
            <a:headEnd/>
            <a:tailEnd/>
          </a:ln>
        </p:spPr>
      </p:pic>
      <p:pic>
        <p:nvPicPr>
          <p:cNvPr id="26" name="图片 25"/>
          <p:cNvPicPr>
            <a:picLocks noChangeAspect="1"/>
          </p:cNvPicPr>
          <p:nvPr/>
        </p:nvPicPr>
        <p:blipFill>
          <a:blip r:embed="rId6"/>
          <a:srcRect/>
          <a:stretch>
            <a:fillRect/>
          </a:stretch>
        </p:blipFill>
        <p:spPr bwMode="auto">
          <a:xfrm>
            <a:off x="2994025" y="744538"/>
            <a:ext cx="1408113" cy="1355725"/>
          </a:xfrm>
          <a:prstGeom prst="rect">
            <a:avLst/>
          </a:prstGeom>
          <a:noFill/>
          <a:ln w="9525">
            <a:noFill/>
            <a:miter lim="800000"/>
            <a:headEnd/>
            <a:tailEnd/>
          </a:ln>
        </p:spPr>
      </p:pic>
      <p:sp>
        <p:nvSpPr>
          <p:cNvPr id="27" name="剪去单角的矩形 3"/>
          <p:cNvSpPr/>
          <p:nvPr/>
        </p:nvSpPr>
        <p:spPr>
          <a:xfrm>
            <a:off x="4402138" y="2606675"/>
            <a:ext cx="4013200" cy="444500"/>
          </a:xfrm>
          <a:prstGeom prst="trapezoid">
            <a:avLst>
              <a:gd name="adj" fmla="val 46134"/>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rgbClr val="A80000"/>
              </a:solidFill>
            </a:endParaRPr>
          </a:p>
        </p:txBody>
      </p:sp>
      <p:sp>
        <p:nvSpPr>
          <p:cNvPr id="28" name="剪去单角的矩形 3"/>
          <p:cNvSpPr/>
          <p:nvPr/>
        </p:nvSpPr>
        <p:spPr>
          <a:xfrm>
            <a:off x="4402138" y="2606675"/>
            <a:ext cx="4013200" cy="825500"/>
          </a:xfrm>
          <a:prstGeom prst="trapezoid">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p>
        </p:txBody>
      </p:sp>
      <p:sp>
        <p:nvSpPr>
          <p:cNvPr id="29" name="矩形 28"/>
          <p:cNvSpPr/>
          <p:nvPr/>
        </p:nvSpPr>
        <p:spPr>
          <a:xfrm>
            <a:off x="5064125" y="2557463"/>
            <a:ext cx="2689225" cy="904875"/>
          </a:xfrm>
          <a:prstGeom prst="rect">
            <a:avLst/>
          </a:prstGeom>
          <a:noFill/>
          <a:ln w="12700" cap="flat" cmpd="sng" algn="ctr">
            <a:noFill/>
            <a:prstDash val="solid"/>
          </a:ln>
          <a:effectLst/>
        </p:spPr>
        <p:txBody>
          <a:bodyPr anchor="ctr"/>
          <a:lstStyle/>
          <a:p>
            <a:pPr algn="ctr" defTabSz="1217930" fontAlgn="auto">
              <a:spcBef>
                <a:spcPts val="0"/>
              </a:spcBef>
              <a:spcAft>
                <a:spcPts val="0"/>
              </a:spcAft>
              <a:defRPr/>
            </a:pPr>
            <a:r>
              <a:rPr lang="zh-CN" altLang="en-US" sz="4265" b="1" kern="0" dirty="0">
                <a:solidFill>
                  <a:schemeClr val="bg1"/>
                </a:solidFill>
                <a:latin typeface="方正大标宋简体" panose="03000509000000000000" charset="-122"/>
                <a:ea typeface="方正大标宋简体" panose="03000509000000000000" charset="-122"/>
              </a:rPr>
              <a:t>第二部分</a:t>
            </a:r>
            <a:endParaRPr lang="zh-CN" altLang="en-US" sz="4265" b="1" kern="0" dirty="0">
              <a:solidFill>
                <a:schemeClr val="bg1"/>
              </a:solidFill>
              <a:latin typeface="方正大标宋简体" panose="03000509000000000000" charset="-122"/>
              <a:ea typeface="方正大标宋简体" panose="03000509000000000000" charset="-122"/>
            </a:endParaRPr>
          </a:p>
        </p:txBody>
      </p:sp>
      <p:pic>
        <p:nvPicPr>
          <p:cNvPr id="28682" name="PA_图片 6"/>
          <p:cNvPicPr>
            <a:picLocks noChangeAspect="1"/>
          </p:cNvPicPr>
          <p:nvPr>
            <p:custDataLst>
              <p:tags r:id="rId1"/>
            </p:custDataLst>
          </p:nvPr>
        </p:nvPicPr>
        <p:blipFill>
          <a:blip r:embed="rId7"/>
          <a:srcRect/>
          <a:stretch>
            <a:fillRect/>
          </a:stretch>
        </p:blipFill>
        <p:spPr bwMode="auto">
          <a:xfrm>
            <a:off x="0" y="5643563"/>
            <a:ext cx="12192000" cy="1214437"/>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26" presetClass="emph" presetSubtype="0" fill="hold" nodeType="withEffect">
                                  <p:stCondLst>
                                    <p:cond delay="0"/>
                                  </p:stCondLst>
                                  <p:childTnLst>
                                    <p:animEffect transition="out" filter="fade">
                                      <p:cBhvr>
                                        <p:cTn id="16" dur="500" tmFilter="0, 0; .2, .5; .8, .5; 1, 0"/>
                                        <p:tgtEl>
                                          <p:spTgt spid="25"/>
                                        </p:tgtEl>
                                      </p:cBhvr>
                                    </p:animEffect>
                                    <p:animScale>
                                      <p:cBhvr>
                                        <p:cTn id="17" dur="250" autoRev="1" fill="hold"/>
                                        <p:tgtEl>
                                          <p:spTgt spid="25"/>
                                        </p:tgtEl>
                                      </p:cBhvr>
                                      <p:by x="105000" y="105000"/>
                                    </p:animScale>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bldLvl="0" animBg="1"/>
      <p:bldP spid="27" grpId="0" bldLvl="0" animBg="1"/>
      <p:bldP spid="28" grpId="0" bldLvl="0" animBg="1"/>
      <p:bldP spid="2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29698"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29699"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20" name="圆角矩形 19"/>
          <p:cNvSpPr/>
          <p:nvPr/>
        </p:nvSpPr>
        <p:spPr>
          <a:xfrm>
            <a:off x="5543550" y="2251075"/>
            <a:ext cx="5972175" cy="601663"/>
          </a:xfrm>
          <a:prstGeom prst="roundRect">
            <a:avLst>
              <a:gd name="adj" fmla="val 20638"/>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bg1"/>
              </a:solidFill>
            </a:endParaRPr>
          </a:p>
        </p:txBody>
      </p:sp>
      <p:sp>
        <p:nvSpPr>
          <p:cNvPr id="21" name="Freeform 5"/>
          <p:cNvSpPr>
            <a:spLocks noChangeArrowheads="1"/>
          </p:cNvSpPr>
          <p:nvPr/>
        </p:nvSpPr>
        <p:spPr bwMode="auto">
          <a:xfrm>
            <a:off x="4603750" y="1587500"/>
            <a:ext cx="730250" cy="4916488"/>
          </a:xfrm>
          <a:custGeom>
            <a:avLst/>
            <a:gdLst>
              <a:gd name="T0" fmla="*/ 411770 w 3544"/>
              <a:gd name="T1" fmla="*/ 3088854 h 14563"/>
              <a:gd name="T2" fmla="*/ 411770 w 3544"/>
              <a:gd name="T3" fmla="*/ 4154255 h 14563"/>
              <a:gd name="T4" fmla="*/ 484690 w 3544"/>
              <a:gd name="T5" fmla="*/ 4600535 h 14563"/>
              <a:gd name="T6" fmla="*/ 730021 w 3544"/>
              <a:gd name="T7" fmla="*/ 4763924 h 14563"/>
              <a:gd name="T8" fmla="*/ 730021 w 3544"/>
              <a:gd name="T9" fmla="*/ 4916172 h 14563"/>
              <a:gd name="T10" fmla="*/ 398175 w 3544"/>
              <a:gd name="T11" fmla="*/ 4731516 h 14563"/>
              <a:gd name="T12" fmla="*/ 292297 w 3544"/>
              <a:gd name="T13" fmla="*/ 4067835 h 14563"/>
              <a:gd name="T14" fmla="*/ 292297 w 3544"/>
              <a:gd name="T15" fmla="*/ 3132402 h 14563"/>
              <a:gd name="T16" fmla="*/ 238946 w 3544"/>
              <a:gd name="T17" fmla="*/ 2708064 h 14563"/>
              <a:gd name="T18" fmla="*/ 0 w 3544"/>
              <a:gd name="T19" fmla="*/ 2523408 h 14563"/>
              <a:gd name="T20" fmla="*/ 0 w 3544"/>
              <a:gd name="T21" fmla="*/ 2392764 h 14563"/>
              <a:gd name="T22" fmla="*/ 232148 w 3544"/>
              <a:gd name="T23" fmla="*/ 2218236 h 14563"/>
              <a:gd name="T24" fmla="*/ 292297 w 3544"/>
              <a:gd name="T25" fmla="*/ 1783771 h 14563"/>
              <a:gd name="T26" fmla="*/ 292297 w 3544"/>
              <a:gd name="T27" fmla="*/ 848338 h 14563"/>
              <a:gd name="T28" fmla="*/ 398175 w 3544"/>
              <a:gd name="T29" fmla="*/ 184656 h 14563"/>
              <a:gd name="T30" fmla="*/ 730021 w 3544"/>
              <a:gd name="T31" fmla="*/ 0 h 14563"/>
              <a:gd name="T32" fmla="*/ 730021 w 3544"/>
              <a:gd name="T33" fmla="*/ 152248 h 14563"/>
              <a:gd name="T34" fmla="*/ 484690 w 3544"/>
              <a:gd name="T35" fmla="*/ 304497 h 14563"/>
              <a:gd name="T36" fmla="*/ 411770 w 3544"/>
              <a:gd name="T37" fmla="*/ 760905 h 14563"/>
              <a:gd name="T38" fmla="*/ 411770 w 3544"/>
              <a:gd name="T39" fmla="*/ 1827319 h 14563"/>
              <a:gd name="T40" fmla="*/ 119473 w 3544"/>
              <a:gd name="T41" fmla="*/ 2455892 h 14563"/>
              <a:gd name="T42" fmla="*/ 119473 w 3544"/>
              <a:gd name="T43" fmla="*/ 2465682 h 14563"/>
              <a:gd name="T44" fmla="*/ 411770 w 3544"/>
              <a:gd name="T45" fmla="*/ 3088854 h 145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44"/>
              <a:gd name="T70" fmla="*/ 0 h 14563"/>
              <a:gd name="T71" fmla="*/ 3544 w 3544"/>
              <a:gd name="T72" fmla="*/ 14563 h 145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gradFill rotWithShape="0">
            <a:gsLst>
              <a:gs pos="0">
                <a:srgbClr val="E30000"/>
              </a:gs>
              <a:gs pos="100000">
                <a:srgbClr val="760303"/>
              </a:gs>
            </a:gsLst>
            <a:lin ang="8100000"/>
          </a:gradFill>
          <a:ln w="9525">
            <a:noFill/>
            <a:miter lim="800000"/>
            <a:headEnd/>
            <a:tailEnd/>
          </a:ln>
        </p:spPr>
        <p:txBody>
          <a:bodyPr lIns="121920" tIns="60960" rIns="121920" bIns="60960"/>
          <a:lstStyle/>
          <a:p>
            <a:endParaRPr lang="zh-CN" altLang="en-US" sz="3200">
              <a:solidFill>
                <a:schemeClr val="bg1"/>
              </a:solidFill>
              <a:latin typeface="Calibri" pitchFamily="34" charset="0"/>
            </a:endParaRPr>
          </a:p>
        </p:txBody>
      </p:sp>
      <p:sp>
        <p:nvSpPr>
          <p:cNvPr id="22" name="圆角矩形 21"/>
          <p:cNvSpPr/>
          <p:nvPr/>
        </p:nvSpPr>
        <p:spPr>
          <a:xfrm>
            <a:off x="5543550" y="3160713"/>
            <a:ext cx="5972175" cy="601662"/>
          </a:xfrm>
          <a:prstGeom prst="roundRect">
            <a:avLst>
              <a:gd name="adj" fmla="val 25274"/>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bg1"/>
              </a:solidFill>
            </a:endParaRPr>
          </a:p>
        </p:txBody>
      </p:sp>
      <p:sp>
        <p:nvSpPr>
          <p:cNvPr id="23" name="圆角矩形 22"/>
          <p:cNvSpPr/>
          <p:nvPr/>
        </p:nvSpPr>
        <p:spPr>
          <a:xfrm>
            <a:off x="5543550" y="4102100"/>
            <a:ext cx="5972175" cy="601663"/>
          </a:xfrm>
          <a:prstGeom prst="roundRect">
            <a:avLst>
              <a:gd name="adj" fmla="val 25274"/>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bg1"/>
              </a:solidFill>
            </a:endParaRPr>
          </a:p>
        </p:txBody>
      </p:sp>
      <p:sp>
        <p:nvSpPr>
          <p:cNvPr id="24" name="圆角矩形 23"/>
          <p:cNvSpPr/>
          <p:nvPr/>
        </p:nvSpPr>
        <p:spPr>
          <a:xfrm>
            <a:off x="5543550" y="5053013"/>
            <a:ext cx="5972175" cy="601662"/>
          </a:xfrm>
          <a:prstGeom prst="roundRect">
            <a:avLst>
              <a:gd name="adj" fmla="val 26820"/>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bg1"/>
              </a:solidFill>
            </a:endParaRPr>
          </a:p>
        </p:txBody>
      </p:sp>
      <p:sp>
        <p:nvSpPr>
          <p:cNvPr id="28" name="TextBox 8"/>
          <p:cNvSpPr txBox="1">
            <a:spLocks noChangeArrowheads="1"/>
          </p:cNvSpPr>
          <p:nvPr/>
        </p:nvSpPr>
        <p:spPr bwMode="auto">
          <a:xfrm>
            <a:off x="5630863" y="2411413"/>
            <a:ext cx="5011737" cy="331787"/>
          </a:xfrm>
          <a:prstGeom prst="rect">
            <a:avLst/>
          </a:prstGeom>
          <a:noFill/>
          <a:ln w="9525">
            <a:noFill/>
            <a:miter lim="800000"/>
            <a:headEnd/>
            <a:tailEnd/>
          </a:ln>
        </p:spPr>
        <p:txBody>
          <a:bodyPr lIns="0" tIns="0" rIns="0" bIns="0">
            <a:spAutoFit/>
          </a:bodyPr>
          <a:lstStyle/>
          <a:p>
            <a:pPr algn="just">
              <a:lnSpc>
                <a:spcPct val="120000"/>
              </a:lnSpc>
            </a:pPr>
            <a:r>
              <a:rPr lang="zh-CN" altLang="en-US" sz="1800" b="1">
                <a:solidFill>
                  <a:schemeClr val="bg1"/>
                </a:solidFill>
                <a:latin typeface="微软雅黑"/>
                <a:ea typeface="微软雅黑"/>
                <a:cs typeface="微软雅黑"/>
              </a:rPr>
              <a:t>历史方位</a:t>
            </a:r>
            <a:r>
              <a:rPr lang="zh-CN" altLang="en-US" sz="1800">
                <a:solidFill>
                  <a:schemeClr val="bg1"/>
                </a:solidFill>
                <a:latin typeface="微软雅黑"/>
                <a:ea typeface="微软雅黑"/>
                <a:cs typeface="微软雅黑"/>
              </a:rPr>
              <a:t>：中国特色社会主义进入新时代</a:t>
            </a:r>
          </a:p>
        </p:txBody>
      </p:sp>
      <p:sp>
        <p:nvSpPr>
          <p:cNvPr id="29" name="TextBox 9"/>
          <p:cNvSpPr txBox="1">
            <a:spLocks noChangeArrowheads="1"/>
          </p:cNvSpPr>
          <p:nvPr/>
        </p:nvSpPr>
        <p:spPr bwMode="auto">
          <a:xfrm>
            <a:off x="5630863" y="3313113"/>
            <a:ext cx="6561137" cy="331787"/>
          </a:xfrm>
          <a:prstGeom prst="rect">
            <a:avLst/>
          </a:prstGeom>
          <a:noFill/>
          <a:ln w="9525">
            <a:noFill/>
            <a:miter lim="800000"/>
            <a:headEnd/>
            <a:tailEnd/>
          </a:ln>
        </p:spPr>
        <p:txBody>
          <a:bodyPr lIns="0" tIns="0" rIns="0" bIns="0">
            <a:spAutoFit/>
          </a:bodyPr>
          <a:lstStyle/>
          <a:p>
            <a:pPr algn="just">
              <a:lnSpc>
                <a:spcPct val="120000"/>
              </a:lnSpc>
            </a:pPr>
            <a:r>
              <a:rPr lang="zh-CN" altLang="en-US" sz="1800" b="1">
                <a:solidFill>
                  <a:schemeClr val="bg1"/>
                </a:solidFill>
                <a:latin typeface="微软雅黑"/>
                <a:ea typeface="微软雅黑"/>
                <a:cs typeface="微软雅黑"/>
              </a:rPr>
              <a:t>顶层设计</a:t>
            </a:r>
            <a:r>
              <a:rPr lang="zh-CN" altLang="en-US" sz="1800">
                <a:solidFill>
                  <a:schemeClr val="bg1"/>
                </a:solidFill>
                <a:latin typeface="微软雅黑"/>
                <a:ea typeface="微软雅黑"/>
                <a:cs typeface="微软雅黑"/>
              </a:rPr>
              <a:t>：新时代中国特色社会主义总任务总依据总布局</a:t>
            </a:r>
          </a:p>
        </p:txBody>
      </p:sp>
      <p:sp>
        <p:nvSpPr>
          <p:cNvPr id="30" name="TextBox 10"/>
          <p:cNvSpPr txBox="1">
            <a:spLocks noChangeArrowheads="1"/>
          </p:cNvSpPr>
          <p:nvPr/>
        </p:nvSpPr>
        <p:spPr bwMode="auto">
          <a:xfrm>
            <a:off x="5630863" y="4254500"/>
            <a:ext cx="5011737" cy="331788"/>
          </a:xfrm>
          <a:prstGeom prst="rect">
            <a:avLst/>
          </a:prstGeom>
          <a:noFill/>
          <a:ln w="9525">
            <a:noFill/>
            <a:miter lim="800000"/>
            <a:headEnd/>
            <a:tailEnd/>
          </a:ln>
        </p:spPr>
        <p:txBody>
          <a:bodyPr lIns="0" tIns="0" rIns="0" bIns="0">
            <a:spAutoFit/>
          </a:bodyPr>
          <a:lstStyle/>
          <a:p>
            <a:pPr algn="just">
              <a:lnSpc>
                <a:spcPct val="120000"/>
              </a:lnSpc>
            </a:pPr>
            <a:r>
              <a:rPr lang="zh-CN" altLang="en-US" sz="1800" b="1">
                <a:solidFill>
                  <a:schemeClr val="bg1"/>
                </a:solidFill>
                <a:latin typeface="微软雅黑"/>
                <a:ea typeface="微软雅黑"/>
                <a:cs typeface="微软雅黑"/>
              </a:rPr>
              <a:t>重点部署</a:t>
            </a:r>
            <a:r>
              <a:rPr lang="zh-CN" altLang="en-US" sz="1800">
                <a:solidFill>
                  <a:schemeClr val="bg1"/>
                </a:solidFill>
                <a:latin typeface="微软雅黑"/>
                <a:ea typeface="微软雅黑"/>
                <a:cs typeface="微软雅黑"/>
              </a:rPr>
              <a:t>：改革、法治、国防、外交、党建</a:t>
            </a:r>
          </a:p>
        </p:txBody>
      </p:sp>
      <p:sp>
        <p:nvSpPr>
          <p:cNvPr id="31" name="TextBox 11"/>
          <p:cNvSpPr txBox="1">
            <a:spLocks noChangeArrowheads="1"/>
          </p:cNvSpPr>
          <p:nvPr/>
        </p:nvSpPr>
        <p:spPr bwMode="auto">
          <a:xfrm>
            <a:off x="5630863" y="5183188"/>
            <a:ext cx="5011737" cy="331787"/>
          </a:xfrm>
          <a:prstGeom prst="rect">
            <a:avLst/>
          </a:prstGeom>
          <a:noFill/>
          <a:ln w="9525">
            <a:noFill/>
            <a:miter lim="800000"/>
            <a:headEnd/>
            <a:tailEnd/>
          </a:ln>
        </p:spPr>
        <p:txBody>
          <a:bodyPr lIns="0" tIns="0" rIns="0" bIns="0">
            <a:spAutoFit/>
          </a:bodyPr>
          <a:lstStyle/>
          <a:p>
            <a:pPr algn="just">
              <a:lnSpc>
                <a:spcPct val="120000"/>
              </a:lnSpc>
            </a:pPr>
            <a:r>
              <a:rPr lang="zh-CN" altLang="en-US" sz="1800" b="1">
                <a:solidFill>
                  <a:schemeClr val="bg1"/>
                </a:solidFill>
                <a:latin typeface="微软雅黑"/>
                <a:ea typeface="微软雅黑"/>
                <a:cs typeface="微软雅黑"/>
              </a:rPr>
              <a:t>根本保证</a:t>
            </a:r>
            <a:r>
              <a:rPr lang="zh-CN" altLang="en-US" sz="1800">
                <a:solidFill>
                  <a:schemeClr val="bg1"/>
                </a:solidFill>
                <a:latin typeface="微软雅黑"/>
                <a:ea typeface="微软雅黑"/>
                <a:cs typeface="微软雅黑"/>
              </a:rPr>
              <a:t>：中国共产党的领导</a:t>
            </a:r>
          </a:p>
        </p:txBody>
      </p:sp>
      <p:sp>
        <p:nvSpPr>
          <p:cNvPr id="32" name="圆角矩形 31"/>
          <p:cNvSpPr/>
          <p:nvPr/>
        </p:nvSpPr>
        <p:spPr>
          <a:xfrm>
            <a:off x="5559425" y="5997575"/>
            <a:ext cx="5972175" cy="601663"/>
          </a:xfrm>
          <a:prstGeom prst="roundRect">
            <a:avLst>
              <a:gd name="adj" fmla="val 26820"/>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bg1"/>
              </a:solidFill>
            </a:endParaRPr>
          </a:p>
        </p:txBody>
      </p:sp>
      <p:sp>
        <p:nvSpPr>
          <p:cNvPr id="33" name="TextBox 13"/>
          <p:cNvSpPr txBox="1">
            <a:spLocks noChangeArrowheads="1"/>
          </p:cNvSpPr>
          <p:nvPr/>
        </p:nvSpPr>
        <p:spPr bwMode="auto">
          <a:xfrm>
            <a:off x="5646738" y="6149975"/>
            <a:ext cx="5011737" cy="331788"/>
          </a:xfrm>
          <a:prstGeom prst="rect">
            <a:avLst/>
          </a:prstGeom>
          <a:noFill/>
          <a:ln w="9525">
            <a:noFill/>
            <a:miter lim="800000"/>
            <a:headEnd/>
            <a:tailEnd/>
          </a:ln>
        </p:spPr>
        <p:txBody>
          <a:bodyPr lIns="0" tIns="0" rIns="0" bIns="0">
            <a:spAutoFit/>
          </a:bodyPr>
          <a:lstStyle/>
          <a:p>
            <a:pPr algn="just">
              <a:lnSpc>
                <a:spcPct val="120000"/>
              </a:lnSpc>
            </a:pPr>
            <a:r>
              <a:rPr lang="zh-CN" altLang="en-US" sz="1800" b="1">
                <a:solidFill>
                  <a:schemeClr val="bg1"/>
                </a:solidFill>
                <a:latin typeface="微软雅黑"/>
                <a:ea typeface="微软雅黑"/>
                <a:cs typeface="微软雅黑"/>
              </a:rPr>
              <a:t>基本方略</a:t>
            </a:r>
            <a:r>
              <a:rPr lang="zh-CN" altLang="en-US" sz="1800">
                <a:solidFill>
                  <a:schemeClr val="bg1"/>
                </a:solidFill>
                <a:latin typeface="微软雅黑"/>
                <a:ea typeface="微软雅黑"/>
                <a:cs typeface="微软雅黑"/>
              </a:rPr>
              <a:t>：“</a:t>
            </a:r>
            <a:r>
              <a:rPr lang="en-US" altLang="zh-CN" sz="1800">
                <a:solidFill>
                  <a:schemeClr val="bg1"/>
                </a:solidFill>
                <a:latin typeface="微软雅黑"/>
                <a:ea typeface="微软雅黑"/>
                <a:cs typeface="微软雅黑"/>
              </a:rPr>
              <a:t>14</a:t>
            </a:r>
            <a:r>
              <a:rPr lang="zh-CN" altLang="en-US" sz="1800">
                <a:solidFill>
                  <a:schemeClr val="bg1"/>
                </a:solidFill>
                <a:latin typeface="微软雅黑"/>
                <a:ea typeface="微软雅黑"/>
                <a:cs typeface="微软雅黑"/>
              </a:rPr>
              <a:t>个坚持”</a:t>
            </a:r>
          </a:p>
        </p:txBody>
      </p:sp>
      <p:sp>
        <p:nvSpPr>
          <p:cNvPr id="34" name="圆角矩形 33"/>
          <p:cNvSpPr/>
          <p:nvPr/>
        </p:nvSpPr>
        <p:spPr>
          <a:xfrm>
            <a:off x="5543550" y="1381125"/>
            <a:ext cx="5972175" cy="601663"/>
          </a:xfrm>
          <a:prstGeom prst="roundRect">
            <a:avLst>
              <a:gd name="adj" fmla="val 20638"/>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bg1"/>
              </a:solidFill>
            </a:endParaRPr>
          </a:p>
        </p:txBody>
      </p:sp>
      <p:sp>
        <p:nvSpPr>
          <p:cNvPr id="35" name="TextBox 8"/>
          <p:cNvSpPr txBox="1">
            <a:spLocks noChangeArrowheads="1"/>
          </p:cNvSpPr>
          <p:nvPr/>
        </p:nvSpPr>
        <p:spPr bwMode="auto">
          <a:xfrm>
            <a:off x="5630863" y="1497013"/>
            <a:ext cx="5011737" cy="333375"/>
          </a:xfrm>
          <a:prstGeom prst="rect">
            <a:avLst/>
          </a:prstGeom>
          <a:noFill/>
          <a:ln w="9525">
            <a:noFill/>
            <a:miter lim="800000"/>
            <a:headEnd/>
            <a:tailEnd/>
          </a:ln>
        </p:spPr>
        <p:txBody>
          <a:bodyPr lIns="0" tIns="0" rIns="0" bIns="0">
            <a:spAutoFit/>
          </a:bodyPr>
          <a:lstStyle/>
          <a:p>
            <a:pPr algn="just">
              <a:lnSpc>
                <a:spcPct val="120000"/>
              </a:lnSpc>
            </a:pPr>
            <a:r>
              <a:rPr lang="zh-CN" altLang="en-US" sz="1800" b="1">
                <a:solidFill>
                  <a:schemeClr val="bg1"/>
                </a:solidFill>
                <a:latin typeface="微软雅黑"/>
                <a:ea typeface="微软雅黑"/>
                <a:cs typeface="微软雅黑"/>
              </a:rPr>
              <a:t>核心要义</a:t>
            </a:r>
            <a:r>
              <a:rPr lang="zh-CN" altLang="en-US" sz="1800">
                <a:solidFill>
                  <a:schemeClr val="bg1"/>
                </a:solidFill>
                <a:latin typeface="微软雅黑"/>
                <a:ea typeface="微软雅黑"/>
                <a:cs typeface="微软雅黑"/>
              </a:rPr>
              <a:t>：坚持和发展中国特色社会主义</a:t>
            </a:r>
          </a:p>
        </p:txBody>
      </p:sp>
      <p:sp>
        <p:nvSpPr>
          <p:cNvPr id="36" name="矩形 35"/>
          <p:cNvSpPr/>
          <p:nvPr/>
        </p:nvSpPr>
        <p:spPr>
          <a:xfrm>
            <a:off x="457200" y="1884363"/>
            <a:ext cx="3797300" cy="3940175"/>
          </a:xfrm>
          <a:prstGeom prst="rect">
            <a:avLst/>
          </a:prstGeom>
        </p:spPr>
        <p:txBody>
          <a:bodyPr>
            <a:spAutoFit/>
          </a:bodyPr>
          <a:lstStyle/>
          <a:p>
            <a:pPr algn="just" defTabSz="1218565" fontAlgn="auto">
              <a:lnSpc>
                <a:spcPct val="125000"/>
              </a:lnSpc>
              <a:spcBef>
                <a:spcPts val="0"/>
              </a:spcBef>
              <a:spcAft>
                <a:spcPts val="0"/>
              </a:spcAft>
              <a:defRPr/>
            </a:pPr>
            <a:r>
              <a:rPr lang="zh-CN" altLang="en-US" sz="2000" kern="100" dirty="0">
                <a:latin typeface="+mn-ea"/>
                <a:ea typeface="+mn-ea"/>
                <a:cs typeface="Times New Roman" panose="02020603050405020304" pitchFamily="18" charset="0"/>
              </a:rPr>
              <a:t>党的十九大报告提出“八个明确”和“十四个坚持”：“八个明确”主要概括了习近平新时代中国特色社会主义思想的创新观点，“十四个坚持”提出了推进中国特色社会主义事业的实践要求。“八个明确”和“十四个坚持”都是习近平新时代中国特色社会主义思想的重要组成部分</a:t>
            </a:r>
            <a:r>
              <a:rPr lang="zh-CN" altLang="en-US" sz="2000" kern="100" dirty="0">
                <a:latin typeface="+mn-ea"/>
                <a:ea typeface="+mn-ea"/>
                <a:cs typeface="Times New Roman" panose="02020603050405020304" pitchFamily="18" charset="0"/>
              </a:rPr>
              <a:t>。如何</a:t>
            </a:r>
            <a:r>
              <a:rPr lang="zh-CN" altLang="en-US" sz="2000" kern="100" dirty="0">
                <a:latin typeface="+mn-ea"/>
                <a:ea typeface="+mn-ea"/>
                <a:cs typeface="Times New Roman" panose="02020603050405020304" pitchFamily="18" charset="0"/>
              </a:rPr>
              <a:t>从宏观上、整体上把握这一思想？</a:t>
            </a:r>
          </a:p>
        </p:txBody>
      </p:sp>
      <p:pic>
        <p:nvPicPr>
          <p:cNvPr id="29714" name="图片 18"/>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Horizontal)">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P spid="23" grpId="0" bldLvl="0" animBg="1"/>
      <p:bldP spid="24" grpId="0" bldLvl="0" animBg="1"/>
      <p:bldP spid="28" grpId="0"/>
      <p:bldP spid="29" grpId="0"/>
      <p:bldP spid="30" grpId="0"/>
      <p:bldP spid="31" grpId="0"/>
      <p:bldP spid="32" grpId="0" bldLvl="0" animBg="1"/>
      <p:bldP spid="33" grpId="0"/>
      <p:bldP spid="34" grpId="0" bldLvl="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30722"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30723"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11" name="圆角矩形 10"/>
          <p:cNvSpPr/>
          <p:nvPr/>
        </p:nvSpPr>
        <p:spPr>
          <a:xfrm>
            <a:off x="1023938" y="1762125"/>
            <a:ext cx="9982200"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2143125" y="1393825"/>
            <a:ext cx="7632700"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2143125" y="1420813"/>
            <a:ext cx="7724775"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（一）核心要义：坚持和发展中国特色社会主义</a:t>
            </a:r>
          </a:p>
        </p:txBody>
      </p:sp>
      <p:sp>
        <p:nvSpPr>
          <p:cNvPr id="2" name="矩形 1"/>
          <p:cNvSpPr/>
          <p:nvPr/>
        </p:nvSpPr>
        <p:spPr>
          <a:xfrm>
            <a:off x="1208088" y="2141538"/>
            <a:ext cx="9594850" cy="900112"/>
          </a:xfrm>
          <a:prstGeom prst="rect">
            <a:avLst/>
          </a:prstGeom>
        </p:spPr>
        <p:txBody>
          <a:bodyPr>
            <a:spAutoFit/>
          </a:bodyPr>
          <a:lstStyle/>
          <a:p>
            <a:pPr algn="just" defTabSz="1218565" fontAlgn="auto">
              <a:lnSpc>
                <a:spcPct val="125000"/>
              </a:lnSpc>
              <a:spcBef>
                <a:spcPts val="0"/>
              </a:spcBef>
              <a:spcAft>
                <a:spcPts val="0"/>
              </a:spcAft>
              <a:defRPr/>
            </a:pP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习近平新时代中国特色社会主义思想回答的基本问题就是新时代坚持和发展什么样的中国特色社会主义、怎样坚持和发展中国特色</a:t>
            </a: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社会主义。</a:t>
            </a:r>
            <a:endPar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1389063" y="3382963"/>
            <a:ext cx="9413875" cy="2884487"/>
          </a:xfrm>
          <a:prstGeom prst="rect">
            <a:avLst/>
          </a:prstGeom>
        </p:spPr>
        <p:txBody>
          <a:bodyPr>
            <a:spAutoFit/>
          </a:bodyPr>
          <a:lstStyle/>
          <a:p>
            <a:pPr marL="342900" indent="-342900" algn="just" defTabSz="1218565" fontAlgn="auto">
              <a:lnSpc>
                <a:spcPct val="110000"/>
              </a:lnSpc>
              <a:spcBef>
                <a:spcPts val="0"/>
              </a:spcBef>
              <a:spcAft>
                <a:spcPts val="0"/>
              </a:spcAft>
              <a:buFont typeface="Wingdings" panose="05000000000000000000" pitchFamily="2" charset="2"/>
              <a:buChar char="p"/>
              <a:defRPr/>
            </a:pPr>
            <a:r>
              <a:rPr lang="zh-CN" altLang="en-US" sz="1800" kern="100" dirty="0">
                <a:latin typeface="+mn-ea"/>
                <a:ea typeface="+mn-ea"/>
                <a:cs typeface="Times New Roman" panose="02020603050405020304" pitchFamily="18" charset="0"/>
              </a:rPr>
              <a:t>坚持和发展中国特色社会主义是一篇大文章，邓小平同志为它确定了基本思路和基本原则，以江泽民同志为核心的党的第三代中央领导集体、以胡锦涛同志为总书记的党中央在这篇大文章上都写下了精彩的篇章。现在，我们这一代共产党人的任务，就是继续把这篇大文章写下去</a:t>
            </a:r>
            <a:r>
              <a:rPr lang="zh-CN" altLang="en-US" sz="1800" kern="100" dirty="0">
                <a:latin typeface="+mn-ea"/>
                <a:ea typeface="+mn-ea"/>
                <a:cs typeface="Times New Roman" panose="02020603050405020304" pitchFamily="18" charset="0"/>
              </a:rPr>
              <a:t>。</a:t>
            </a:r>
            <a:endParaRPr lang="en-US" altLang="zh-CN" sz="1800" kern="100" dirty="0">
              <a:latin typeface="+mn-ea"/>
              <a:ea typeface="+mn-ea"/>
              <a:cs typeface="Times New Roman" panose="02020603050405020304" pitchFamily="18" charset="0"/>
            </a:endParaRPr>
          </a:p>
          <a:p>
            <a:pPr marL="342900" indent="-342900" algn="just" defTabSz="1218565" fontAlgn="auto">
              <a:lnSpc>
                <a:spcPct val="110000"/>
              </a:lnSpc>
              <a:spcBef>
                <a:spcPts val="0"/>
              </a:spcBef>
              <a:spcAft>
                <a:spcPts val="0"/>
              </a:spcAft>
              <a:buFont typeface="Wingdings" panose="05000000000000000000" pitchFamily="2" charset="2"/>
              <a:buChar char="p"/>
              <a:defRPr/>
            </a:pPr>
            <a:endParaRPr lang="en-US" altLang="zh-CN" sz="1000" kern="100" dirty="0">
              <a:latin typeface="+mn-ea"/>
              <a:ea typeface="+mn-ea"/>
              <a:cs typeface="Times New Roman" panose="02020603050405020304" pitchFamily="18" charset="0"/>
            </a:endParaRPr>
          </a:p>
          <a:p>
            <a:pPr marL="342900" indent="-342900" algn="just" defTabSz="1218565" fontAlgn="auto">
              <a:lnSpc>
                <a:spcPct val="110000"/>
              </a:lnSpc>
              <a:spcBef>
                <a:spcPts val="0"/>
              </a:spcBef>
              <a:spcAft>
                <a:spcPts val="0"/>
              </a:spcAft>
              <a:buFont typeface="Wingdings" panose="05000000000000000000" pitchFamily="2" charset="2"/>
              <a:buChar char="p"/>
              <a:defRPr/>
            </a:pPr>
            <a:r>
              <a:rPr lang="zh-CN" altLang="en-US" sz="1800" kern="100" dirty="0">
                <a:latin typeface="+mn-ea"/>
                <a:ea typeface="+mn-ea"/>
                <a:cs typeface="Times New Roman" panose="02020603050405020304" pitchFamily="18" charset="0"/>
              </a:rPr>
              <a:t>中国特色社会主义是改革开放以来党的全部理论和实践的</a:t>
            </a:r>
            <a:r>
              <a:rPr lang="zh-CN" altLang="en-US" sz="1800" kern="100" dirty="0">
                <a:latin typeface="+mn-ea"/>
                <a:ea typeface="+mn-ea"/>
                <a:cs typeface="Times New Roman" panose="02020603050405020304" pitchFamily="18" charset="0"/>
              </a:rPr>
              <a:t>主题。</a:t>
            </a:r>
            <a:endParaRPr lang="en-US" altLang="zh-CN" sz="1800" kern="100" dirty="0">
              <a:latin typeface="+mn-ea"/>
              <a:ea typeface="+mn-ea"/>
              <a:cs typeface="Times New Roman" panose="02020603050405020304" pitchFamily="18" charset="0"/>
            </a:endParaRPr>
          </a:p>
          <a:p>
            <a:pPr marL="342900" indent="-342900" algn="just" defTabSz="1218565" fontAlgn="auto">
              <a:lnSpc>
                <a:spcPct val="110000"/>
              </a:lnSpc>
              <a:spcBef>
                <a:spcPts val="0"/>
              </a:spcBef>
              <a:spcAft>
                <a:spcPts val="0"/>
              </a:spcAft>
              <a:buFont typeface="Wingdings" panose="05000000000000000000" pitchFamily="2" charset="2"/>
              <a:buChar char="p"/>
              <a:defRPr/>
            </a:pPr>
            <a:endParaRPr lang="en-US" altLang="zh-CN" sz="1000" kern="100" dirty="0">
              <a:latin typeface="+mn-ea"/>
              <a:ea typeface="+mn-ea"/>
              <a:cs typeface="Times New Roman" panose="02020603050405020304" pitchFamily="18" charset="0"/>
            </a:endParaRPr>
          </a:p>
          <a:p>
            <a:pPr marL="342900" indent="-342900" algn="just" defTabSz="1218565" fontAlgn="auto">
              <a:lnSpc>
                <a:spcPct val="110000"/>
              </a:lnSpc>
              <a:spcBef>
                <a:spcPts val="0"/>
              </a:spcBef>
              <a:spcAft>
                <a:spcPts val="0"/>
              </a:spcAft>
              <a:buFont typeface="Wingdings" panose="05000000000000000000" pitchFamily="2" charset="2"/>
              <a:buChar char="p"/>
              <a:defRPr/>
            </a:pPr>
            <a:r>
              <a:rPr lang="zh-CN" altLang="en-US" sz="1800" b="1" kern="100" dirty="0">
                <a:solidFill>
                  <a:srgbClr val="BC000D"/>
                </a:solidFill>
                <a:latin typeface="+mn-ea"/>
                <a:ea typeface="+mn-ea"/>
                <a:cs typeface="Times New Roman" panose="02020603050405020304" pitchFamily="18" charset="0"/>
              </a:rPr>
              <a:t>中国特色社会主义，是科学社会主义理论逻辑和中国社会发展历史逻辑的辩证统一，是根植于中国大地、反映中国人民意愿、适应中国和时代发展进步要求的科学社会主义，是全面建成小康社会、加快推进社会主义现代化、实现中华民族伟大复兴的必由之路。</a:t>
            </a:r>
          </a:p>
        </p:txBody>
      </p:sp>
      <p:pic>
        <p:nvPicPr>
          <p:cNvPr id="30729" name="图片 9"/>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31746"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31747"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11" name="圆角矩形 10"/>
          <p:cNvSpPr/>
          <p:nvPr/>
        </p:nvSpPr>
        <p:spPr>
          <a:xfrm>
            <a:off x="1023938" y="1762125"/>
            <a:ext cx="9982200"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2143125" y="1393825"/>
            <a:ext cx="7632700"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2143125" y="1420813"/>
            <a:ext cx="7724775"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（二）历史方位：中国特色社会主义进入新时代</a:t>
            </a:r>
          </a:p>
        </p:txBody>
      </p:sp>
      <p:sp>
        <p:nvSpPr>
          <p:cNvPr id="10" name="圆角矩形 9"/>
          <p:cNvSpPr/>
          <p:nvPr/>
        </p:nvSpPr>
        <p:spPr>
          <a:xfrm>
            <a:off x="4421188" y="3124200"/>
            <a:ext cx="5568950" cy="677863"/>
          </a:xfrm>
          <a:prstGeom prst="round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1218565" fontAlgn="auto">
              <a:spcBef>
                <a:spcPts val="0"/>
              </a:spcBef>
              <a:spcAft>
                <a:spcPts val="0"/>
              </a:spcAft>
              <a:defRPr/>
            </a:pPr>
            <a:endParaRPr lang="zh-CN" altLang="en-US" sz="4800"/>
          </a:p>
        </p:txBody>
      </p:sp>
      <p:sp>
        <p:nvSpPr>
          <p:cNvPr id="16" name="双括号 15"/>
          <p:cNvSpPr/>
          <p:nvPr/>
        </p:nvSpPr>
        <p:spPr>
          <a:xfrm>
            <a:off x="4352925" y="3068638"/>
            <a:ext cx="5702300" cy="825500"/>
          </a:xfrm>
          <a:prstGeom prst="bracketPair">
            <a:avLst/>
          </a:prstGeom>
          <a:ln>
            <a:solidFill>
              <a:srgbClr val="C00000"/>
            </a:solidFill>
          </a:ln>
        </p:spPr>
        <p:style>
          <a:lnRef idx="1">
            <a:schemeClr val="accent5"/>
          </a:lnRef>
          <a:fillRef idx="0">
            <a:schemeClr val="accent5"/>
          </a:fillRef>
          <a:effectRef idx="0">
            <a:schemeClr val="accent5"/>
          </a:effectRef>
          <a:fontRef idx="minor">
            <a:schemeClr val="tx1"/>
          </a:fontRef>
        </p:style>
        <p:txBody>
          <a:bodyPr anchor="ctr"/>
          <a:lstStyle/>
          <a:p>
            <a:pPr algn="ctr" defTabSz="1218565" fontAlgn="auto">
              <a:spcBef>
                <a:spcPts val="0"/>
              </a:spcBef>
              <a:spcAft>
                <a:spcPts val="0"/>
              </a:spcAft>
              <a:defRPr/>
            </a:pPr>
            <a:endParaRPr lang="zh-CN" altLang="en-US" sz="4800"/>
          </a:p>
        </p:txBody>
      </p:sp>
      <p:sp>
        <p:nvSpPr>
          <p:cNvPr id="17" name="矩形 16"/>
          <p:cNvSpPr/>
          <p:nvPr/>
        </p:nvSpPr>
        <p:spPr>
          <a:xfrm>
            <a:off x="4705350" y="3238500"/>
            <a:ext cx="6530975" cy="498475"/>
          </a:xfrm>
          <a:prstGeom prst="rect">
            <a:avLst/>
          </a:prstGeom>
        </p:spPr>
        <p:txBody>
          <a:bodyPr>
            <a:spAutoFit/>
          </a:bodyPr>
          <a:lstStyle/>
          <a:p>
            <a:pPr algn="just" defTabSz="1218565" fontAlgn="auto">
              <a:lnSpc>
                <a:spcPct val="120000"/>
              </a:lnSpc>
              <a:spcBef>
                <a:spcPts val="0"/>
              </a:spcBef>
              <a:spcAft>
                <a:spcPts val="0"/>
              </a:spcAft>
              <a:defRPr/>
            </a:pPr>
            <a:r>
              <a:rPr lang="zh-CN" altLang="en-US" sz="2200" kern="100" dirty="0">
                <a:solidFill>
                  <a:schemeClr val="tx2"/>
                </a:solidFill>
                <a:latin typeface="微软雅黑" panose="020B0503020204020204" pitchFamily="34" charset="-122"/>
                <a:ea typeface="微软雅黑" panose="020B0503020204020204" pitchFamily="34" charset="-122"/>
                <a:cs typeface="宋体" panose="02010600030101010101" pitchFamily="2" charset="-122"/>
              </a:rPr>
              <a:t>第</a:t>
            </a:r>
            <a:r>
              <a:rPr lang="zh-CN" altLang="en-US" sz="2200" kern="100" dirty="0">
                <a:solidFill>
                  <a:schemeClr val="tx2"/>
                </a:solidFill>
                <a:latin typeface="微软雅黑" panose="020B0503020204020204" pitchFamily="34" charset="-122"/>
                <a:ea typeface="微软雅黑" panose="020B0503020204020204" pitchFamily="34" charset="-122"/>
                <a:cs typeface="宋体" panose="02010600030101010101" pitchFamily="2" charset="-122"/>
              </a:rPr>
              <a:t>一部分大体上</a:t>
            </a:r>
            <a:r>
              <a:rPr lang="zh-CN" altLang="en-US" sz="2200" kern="100" dirty="0">
                <a:solidFill>
                  <a:schemeClr val="tx2"/>
                </a:solidFill>
                <a:latin typeface="微软雅黑" panose="020B0503020204020204" pitchFamily="34" charset="-122"/>
                <a:ea typeface="微软雅黑" panose="020B0503020204020204" pitchFamily="34" charset="-122"/>
                <a:cs typeface="宋体" panose="02010600030101010101" pitchFamily="2" charset="-122"/>
              </a:rPr>
              <a:t>用了四段来讲“新时代”</a:t>
            </a:r>
            <a:endParaRPr lang="zh-CN" altLang="zh-CN" sz="2200" kern="100" dirty="0">
              <a:solidFill>
                <a:schemeClr val="tx2"/>
              </a:solidFill>
              <a:latin typeface="微软雅黑" panose="020B0503020204020204" pitchFamily="34" charset="-122"/>
              <a:ea typeface="微软雅黑" panose="020B0503020204020204" pitchFamily="34" charset="-122"/>
              <a:cs typeface="Courier New" panose="02070309020205020404" pitchFamily="49" charset="0"/>
            </a:endParaRPr>
          </a:p>
        </p:txBody>
      </p:sp>
      <p:grpSp>
        <p:nvGrpSpPr>
          <p:cNvPr id="31754" name="组合 17"/>
          <p:cNvGrpSpPr>
            <a:grpSpLocks/>
          </p:cNvGrpSpPr>
          <p:nvPr/>
        </p:nvGrpSpPr>
        <p:grpSpPr bwMode="auto">
          <a:xfrm>
            <a:off x="1311275" y="2554288"/>
            <a:ext cx="2184400" cy="3233737"/>
            <a:chOff x="2345252" y="1046433"/>
            <a:chExt cx="3358318" cy="4737148"/>
          </a:xfrm>
        </p:grpSpPr>
        <p:sp>
          <p:nvSpPr>
            <p:cNvPr id="19" name="剪去单角的矩形 4"/>
            <p:cNvSpPr/>
            <p:nvPr/>
          </p:nvSpPr>
          <p:spPr>
            <a:xfrm>
              <a:off x="2345252" y="1046433"/>
              <a:ext cx="3358318" cy="4737148"/>
            </a:xfrm>
            <a:prstGeom prst="snip1Rect">
              <a:avLst/>
            </a:prstGeom>
            <a:solidFill>
              <a:srgbClr val="FFFFF5"/>
            </a:solidFill>
            <a:ln>
              <a:solidFill>
                <a:srgbClr val="FFFFFF"/>
              </a:solidFill>
            </a:ln>
            <a:effectLst>
              <a:outerShdw blurRad="50800" dist="63500" dir="300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20" name="矩形 19"/>
            <p:cNvSpPr/>
            <p:nvPr/>
          </p:nvSpPr>
          <p:spPr>
            <a:xfrm>
              <a:off x="2640570" y="1716192"/>
              <a:ext cx="2745717" cy="748828"/>
            </a:xfrm>
            <a:prstGeom prst="rect">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十九大报告</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2760160" y="5004522"/>
              <a:ext cx="2518739" cy="104649"/>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22" name="矩形 21"/>
            <p:cNvSpPr/>
            <p:nvPr/>
          </p:nvSpPr>
          <p:spPr>
            <a:xfrm>
              <a:off x="2760160" y="5248704"/>
              <a:ext cx="2518739" cy="102324"/>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23" name="矩形 22"/>
            <p:cNvSpPr/>
            <p:nvPr/>
          </p:nvSpPr>
          <p:spPr>
            <a:xfrm>
              <a:off x="2650333" y="2804550"/>
              <a:ext cx="2726192" cy="658130"/>
            </a:xfrm>
            <a:prstGeom prst="rect">
              <a:avLst/>
            </a:prstGeom>
            <a:ln>
              <a:solidFill>
                <a:srgbClr val="FFFFFF"/>
              </a:solidFill>
            </a:ln>
          </p:spPr>
          <p:txBody>
            <a:bodyPr>
              <a:spAutoFit/>
            </a:bodyPr>
            <a:lstStyle/>
            <a:p>
              <a:pPr algn="ctr" defTabSz="1218565" fontAlgn="auto">
                <a:lnSpc>
                  <a:spcPct val="150000"/>
                </a:lnSpc>
                <a:spcBef>
                  <a:spcPts val="0"/>
                </a:spcBef>
                <a:spcAft>
                  <a:spcPts val="0"/>
                </a:spcAft>
                <a:defRPr/>
              </a:pP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760160" y="4760338"/>
              <a:ext cx="2518739" cy="104651"/>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25" name="矩形 24"/>
            <p:cNvSpPr/>
            <p:nvPr/>
          </p:nvSpPr>
          <p:spPr>
            <a:xfrm>
              <a:off x="2760160" y="4285926"/>
              <a:ext cx="2518739" cy="104651"/>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26" name="矩形 25"/>
            <p:cNvSpPr/>
            <p:nvPr/>
          </p:nvSpPr>
          <p:spPr>
            <a:xfrm>
              <a:off x="2760160" y="4530109"/>
              <a:ext cx="2518739" cy="102324"/>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27" name="矩形 26"/>
            <p:cNvSpPr/>
            <p:nvPr/>
          </p:nvSpPr>
          <p:spPr>
            <a:xfrm>
              <a:off x="2760160" y="4041744"/>
              <a:ext cx="2518739" cy="104649"/>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grpSp>
      <p:grpSp>
        <p:nvGrpSpPr>
          <p:cNvPr id="31755" name="组合 27"/>
          <p:cNvGrpSpPr>
            <a:grpSpLocks/>
          </p:cNvGrpSpPr>
          <p:nvPr/>
        </p:nvGrpSpPr>
        <p:grpSpPr bwMode="auto">
          <a:xfrm>
            <a:off x="2713038" y="3492500"/>
            <a:ext cx="1838325" cy="1103313"/>
            <a:chOff x="2601684" y="2879581"/>
            <a:chExt cx="1812473" cy="735338"/>
          </a:xfrm>
        </p:grpSpPr>
        <p:sp>
          <p:nvSpPr>
            <p:cNvPr id="31758" name="Line 65"/>
            <p:cNvSpPr>
              <a:spLocks noChangeShapeType="1"/>
            </p:cNvSpPr>
            <p:nvPr/>
          </p:nvSpPr>
          <p:spPr bwMode="auto">
            <a:xfrm flipH="1">
              <a:off x="3537324" y="2890426"/>
              <a:ext cx="876833" cy="2279"/>
            </a:xfrm>
            <a:prstGeom prst="line">
              <a:avLst/>
            </a:prstGeom>
            <a:noFill/>
            <a:ln w="19050">
              <a:solidFill>
                <a:srgbClr val="960816"/>
              </a:solidFill>
              <a:round/>
              <a:headEnd type="oval" w="med" len="med"/>
              <a:tailEnd/>
            </a:ln>
          </p:spPr>
          <p:txBody>
            <a:bodyPr lIns="91404" tIns="45701" rIns="91404" bIns="45701"/>
            <a:lstStyle/>
            <a:p>
              <a:endParaRPr lang="zh-CN" altLang="en-US"/>
            </a:p>
          </p:txBody>
        </p:sp>
        <p:cxnSp>
          <p:nvCxnSpPr>
            <p:cNvPr id="30" name="直接连接符 29"/>
            <p:cNvCxnSpPr/>
            <p:nvPr/>
          </p:nvCxnSpPr>
          <p:spPr>
            <a:xfrm flipV="1">
              <a:off x="2601684" y="2879581"/>
              <a:ext cx="946931" cy="735338"/>
            </a:xfrm>
            <a:prstGeom prst="line">
              <a:avLst/>
            </a:prstGeom>
            <a:ln w="19050">
              <a:solidFill>
                <a:srgbClr val="960816"/>
              </a:soli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4487863" y="4156075"/>
            <a:ext cx="6016625" cy="1579563"/>
          </a:xfrm>
          <a:prstGeom prst="rect">
            <a:avLst/>
          </a:prstGeom>
        </p:spPr>
        <p:txBody>
          <a:bodyPr>
            <a:spAutoFit/>
          </a:bodyPr>
          <a:lstStyle/>
          <a:p>
            <a:pPr marL="342900" indent="-342900" algn="just" defTabSz="1218565" fontAlgn="auto">
              <a:lnSpc>
                <a:spcPct val="125000"/>
              </a:lnSpc>
              <a:spcBef>
                <a:spcPts val="0"/>
              </a:spcBef>
              <a:spcAft>
                <a:spcPts val="0"/>
              </a:spcAft>
              <a:buFont typeface="Wingdings" panose="05000000000000000000" pitchFamily="2" charset="2"/>
              <a:buChar char="l"/>
              <a:defRPr/>
            </a:pPr>
            <a:r>
              <a:rPr lang="zh-CN" altLang="en-US" sz="2000" kern="100" dirty="0">
                <a:latin typeface="+mn-ea"/>
                <a:ea typeface="+mn-ea"/>
                <a:cs typeface="Times New Roman" panose="02020603050405020304" pitchFamily="18" charset="0"/>
              </a:rPr>
              <a:t>经过长期努力，中国特色社会主义进入了</a:t>
            </a:r>
            <a:r>
              <a:rPr lang="zh-CN" altLang="en-US" sz="2000" kern="100" dirty="0">
                <a:latin typeface="+mn-ea"/>
                <a:ea typeface="+mn-ea"/>
                <a:cs typeface="Times New Roman" panose="02020603050405020304" pitchFamily="18" charset="0"/>
              </a:rPr>
              <a:t>新时代</a:t>
            </a:r>
            <a:endParaRPr lang="en-US" altLang="zh-CN" sz="2000" kern="100" dirty="0">
              <a:latin typeface="+mn-ea"/>
              <a:ea typeface="+mn-ea"/>
              <a:cs typeface="Times New Roman" panose="02020603050405020304" pitchFamily="18" charset="0"/>
            </a:endParaRPr>
          </a:p>
          <a:p>
            <a:pPr marL="342900" indent="-342900" algn="just" defTabSz="1218565" fontAlgn="auto">
              <a:lnSpc>
                <a:spcPct val="125000"/>
              </a:lnSpc>
              <a:spcBef>
                <a:spcPts val="0"/>
              </a:spcBef>
              <a:spcAft>
                <a:spcPts val="0"/>
              </a:spcAft>
              <a:buFont typeface="Wingdings" panose="05000000000000000000" pitchFamily="2" charset="2"/>
              <a:buChar char="l"/>
              <a:defRPr/>
            </a:pPr>
            <a:r>
              <a:rPr lang="zh-CN" altLang="en-US" sz="2000" kern="100" dirty="0">
                <a:latin typeface="+mn-ea"/>
                <a:ea typeface="+mn-ea"/>
                <a:cs typeface="Times New Roman" panose="02020603050405020304" pitchFamily="18" charset="0"/>
              </a:rPr>
              <a:t>“三个意味着”</a:t>
            </a:r>
            <a:endParaRPr lang="en-US" altLang="zh-CN" sz="2000" kern="100" dirty="0">
              <a:latin typeface="+mn-ea"/>
              <a:ea typeface="+mn-ea"/>
              <a:cs typeface="Times New Roman" panose="02020603050405020304" pitchFamily="18" charset="0"/>
            </a:endParaRPr>
          </a:p>
          <a:p>
            <a:pPr marL="342900" indent="-342900" algn="just" defTabSz="1218565" fontAlgn="auto">
              <a:lnSpc>
                <a:spcPct val="125000"/>
              </a:lnSpc>
              <a:spcBef>
                <a:spcPts val="0"/>
              </a:spcBef>
              <a:spcAft>
                <a:spcPts val="0"/>
              </a:spcAft>
              <a:buFont typeface="Wingdings" panose="05000000000000000000" pitchFamily="2" charset="2"/>
              <a:buChar char="l"/>
              <a:defRPr/>
            </a:pPr>
            <a:r>
              <a:rPr lang="zh-CN" altLang="en-US" sz="2000" kern="100" dirty="0">
                <a:latin typeface="+mn-ea"/>
                <a:ea typeface="+mn-ea"/>
                <a:cs typeface="Times New Roman" panose="02020603050405020304" pitchFamily="18" charset="0"/>
              </a:rPr>
              <a:t>用“五个是”进一步阐明新时代的</a:t>
            </a:r>
            <a:r>
              <a:rPr lang="zh-CN" altLang="en-US" sz="2000" kern="100" dirty="0">
                <a:latin typeface="+mn-ea"/>
                <a:ea typeface="+mn-ea"/>
                <a:cs typeface="Times New Roman" panose="02020603050405020304" pitchFamily="18" charset="0"/>
              </a:rPr>
              <a:t>含义</a:t>
            </a:r>
            <a:endParaRPr lang="en-US" altLang="zh-CN" sz="2000" kern="100" dirty="0">
              <a:latin typeface="+mn-ea"/>
              <a:ea typeface="+mn-ea"/>
              <a:cs typeface="Times New Roman" panose="02020603050405020304" pitchFamily="18" charset="0"/>
            </a:endParaRPr>
          </a:p>
          <a:p>
            <a:pPr marL="342900" indent="-342900" algn="just" defTabSz="1218565" fontAlgn="auto">
              <a:lnSpc>
                <a:spcPct val="125000"/>
              </a:lnSpc>
              <a:spcBef>
                <a:spcPts val="0"/>
              </a:spcBef>
              <a:spcAft>
                <a:spcPts val="0"/>
              </a:spcAft>
              <a:buFont typeface="Wingdings" panose="05000000000000000000" pitchFamily="2" charset="2"/>
              <a:buChar char="l"/>
              <a:defRPr/>
            </a:pPr>
            <a:r>
              <a:rPr lang="zh-CN" altLang="en-US" sz="2000" kern="100" dirty="0">
                <a:latin typeface="+mn-ea"/>
                <a:ea typeface="+mn-ea"/>
                <a:cs typeface="Times New Roman" panose="02020603050405020304" pitchFamily="18" charset="0"/>
              </a:rPr>
              <a:t>阐述了新时代的意义</a:t>
            </a:r>
          </a:p>
        </p:txBody>
      </p:sp>
      <p:pic>
        <p:nvPicPr>
          <p:cNvPr id="31757" name="图片 31"/>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27" presetClass="emph" presetSubtype="0" fill="remove" grpId="1" nodeType="afterEffect">
                                  <p:stCondLst>
                                    <p:cond delay="0"/>
                                  </p:stCondLst>
                                  <p:childTnLst>
                                    <p:animClr clrSpc="rgb" dir="cw">
                                      <p:cBhvr override="childStyle">
                                        <p:cTn id="14" dur="250" autoRev="1" fill="remove"/>
                                        <p:tgtEl>
                                          <p:spTgt spid="10"/>
                                        </p:tgtEl>
                                        <p:attrNameLst>
                                          <p:attrName>style.color</p:attrName>
                                        </p:attrNameLst>
                                      </p:cBhvr>
                                      <p:to>
                                        <a:schemeClr val="bg1"/>
                                      </p:to>
                                    </p:animClr>
                                    <p:animClr clrSpc="rgb" dir="cw">
                                      <p:cBhvr>
                                        <p:cTn id="15" dur="250" autoRev="1" fill="remove"/>
                                        <p:tgtEl>
                                          <p:spTgt spid="10"/>
                                        </p:tgtEl>
                                        <p:attrNameLst>
                                          <p:attrName>fillcolor</p:attrName>
                                        </p:attrNameLst>
                                      </p:cBhvr>
                                      <p:to>
                                        <a:schemeClr val="bg1"/>
                                      </p:to>
                                    </p:animClr>
                                    <p:set>
                                      <p:cBhvr>
                                        <p:cTn id="16" dur="250" autoRev="1" fill="remove"/>
                                        <p:tgtEl>
                                          <p:spTgt spid="10"/>
                                        </p:tgtEl>
                                        <p:attrNameLst>
                                          <p:attrName>fill.type</p:attrName>
                                        </p:attrNameLst>
                                      </p:cBhvr>
                                      <p:to>
                                        <p:strVal val="solid"/>
                                      </p:to>
                                    </p:set>
                                    <p:set>
                                      <p:cBhvr>
                                        <p:cTn id="17" dur="250" autoRev="1" fill="remove"/>
                                        <p:tgtEl>
                                          <p:spTgt spid="10"/>
                                        </p:tgtEl>
                                        <p:attrNameLst>
                                          <p:attrName>fill.on</p:attrName>
                                        </p:attrNameLst>
                                      </p:cBhvr>
                                      <p:to>
                                        <p:strVal val="true"/>
                                      </p:to>
                                    </p:set>
                                  </p:childTnLst>
                                </p:cTn>
                              </p:par>
                            </p:childTnLst>
                          </p:cTn>
                        </p:par>
                        <p:par>
                          <p:cTn id="18" fill="hold">
                            <p:stCondLst>
                              <p:cond delay="1500"/>
                            </p:stCondLst>
                            <p:childTnLst>
                              <p:par>
                                <p:cTn id="19" presetID="14" presetClass="entr" presetSubtype="10" fill="hold" grpId="2"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par>
                          <p:cTn id="22" fill="hold">
                            <p:stCondLst>
                              <p:cond delay="2000"/>
                            </p:stCondLst>
                            <p:childTnLst>
                              <p:par>
                                <p:cTn id="23" presetID="26" presetClass="emph" presetSubtype="0" fill="hold" grpId="3" nodeType="afterEffect">
                                  <p:stCondLst>
                                    <p:cond delay="0"/>
                                  </p:stCondLst>
                                  <p:childTnLst>
                                    <p:animEffect transition="out" filter="fade">
                                      <p:cBhvr>
                                        <p:cTn id="24" dur="500" tmFilter="0, 0; .2, .5; .8, .5; 1, 0"/>
                                        <p:tgtEl>
                                          <p:spTgt spid="10"/>
                                        </p:tgtEl>
                                      </p:cBhvr>
                                    </p:animEffect>
                                    <p:animScale>
                                      <p:cBhvr>
                                        <p:cTn id="25"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P spid="10" grpId="2" bldLvl="0" animBg="1"/>
      <p:bldP spid="10" grpId="3" bldLvl="0" animBg="1"/>
      <p:bldP spid="1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32770"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32771"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32" name="矩形 31"/>
          <p:cNvSpPr/>
          <p:nvPr/>
        </p:nvSpPr>
        <p:spPr>
          <a:xfrm>
            <a:off x="512763" y="1298575"/>
            <a:ext cx="6484937" cy="554038"/>
          </a:xfrm>
          <a:prstGeom prst="rect">
            <a:avLst/>
          </a:prstGeom>
        </p:spPr>
        <p:txBody>
          <a:bodyPr>
            <a:spAutoFit/>
          </a:bodyPr>
          <a:lstStyle/>
          <a:p>
            <a:pPr algn="just" defTabSz="1218565" fontAlgn="auto">
              <a:lnSpc>
                <a:spcPct val="150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“三个意味着”非常准确地阐释了新时代的意义和内涵</a:t>
            </a:r>
            <a:endParaRPr lang="zh-CN" altLang="en-US" sz="2000" dirty="0">
              <a:latin typeface="微软雅黑" panose="020B0503020204020204" pitchFamily="34" charset="-122"/>
              <a:ea typeface="微软雅黑" panose="020B0503020204020204" pitchFamily="34" charset="-122"/>
            </a:endParaRPr>
          </a:p>
        </p:txBody>
      </p:sp>
      <p:sp>
        <p:nvSpPr>
          <p:cNvPr id="33" name="MH_Other_4"/>
          <p:cNvSpPr/>
          <p:nvPr>
            <p:custDataLst>
              <p:tags r:id="rId1"/>
            </p:custDataLst>
          </p:nvPr>
        </p:nvSpPr>
        <p:spPr>
          <a:xfrm>
            <a:off x="368300" y="2233613"/>
            <a:ext cx="3074988" cy="415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rgbClr val="FFFFFF"/>
              </a:solidFill>
            </a:endParaRPr>
          </a:p>
        </p:txBody>
      </p:sp>
      <p:sp>
        <p:nvSpPr>
          <p:cNvPr id="34" name="MH_Other_5"/>
          <p:cNvSpPr/>
          <p:nvPr>
            <p:custDataLst>
              <p:tags r:id="rId2"/>
            </p:custDataLst>
          </p:nvPr>
        </p:nvSpPr>
        <p:spPr>
          <a:xfrm flipH="1">
            <a:off x="2178050" y="4649788"/>
            <a:ext cx="1273175" cy="1736725"/>
          </a:xfrm>
          <a:prstGeom prst="rtTriangle">
            <a:avLst/>
          </a:prstGeom>
          <a:pattFill prst="wdUpDiag">
            <a:fgClr>
              <a:srgbClr val="FFFFFF"/>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rgbClr val="FFFFFF"/>
              </a:solidFill>
            </a:endParaRPr>
          </a:p>
        </p:txBody>
      </p:sp>
      <p:sp>
        <p:nvSpPr>
          <p:cNvPr id="37" name="矩形 36"/>
          <p:cNvSpPr/>
          <p:nvPr/>
        </p:nvSpPr>
        <p:spPr>
          <a:xfrm>
            <a:off x="887413" y="2324100"/>
            <a:ext cx="2036762" cy="515938"/>
          </a:xfrm>
          <a:prstGeom prst="rect">
            <a:avLst/>
          </a:prstGeom>
        </p:spPr>
        <p:txBody>
          <a:bodyPr>
            <a:spAutoFit/>
          </a:bodyPr>
          <a:lstStyle/>
          <a:p>
            <a:pPr algn="just" defTabSz="1218565" fontAlgn="auto">
              <a:lnSpc>
                <a:spcPct val="125000"/>
              </a:lnSpc>
              <a:spcBef>
                <a:spcPts val="0"/>
              </a:spcBef>
              <a:spcAft>
                <a:spcPts val="0"/>
              </a:spcAft>
              <a:defRPr/>
            </a:pP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第一个意味着</a:t>
            </a:r>
            <a:endPar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矩形 37"/>
          <p:cNvSpPr/>
          <p:nvPr/>
        </p:nvSpPr>
        <p:spPr>
          <a:xfrm>
            <a:off x="555625" y="2952750"/>
            <a:ext cx="2514600" cy="2400300"/>
          </a:xfrm>
          <a:prstGeom prst="rect">
            <a:avLst/>
          </a:prstGeom>
        </p:spPr>
        <p:txBody>
          <a:bodyPr>
            <a:spAutoFit/>
          </a:bodyPr>
          <a:lstStyle/>
          <a:p>
            <a:pPr algn="just" defTabSz="1218565" fontAlgn="auto">
              <a:lnSpc>
                <a:spcPct val="125000"/>
              </a:lnSpc>
              <a:spcBef>
                <a:spcPts val="0"/>
              </a:spcBef>
              <a:spcAft>
                <a:spcPts val="0"/>
              </a:spcAft>
              <a:defRPr/>
            </a:pPr>
            <a:r>
              <a:rPr lang="zh-CN" altLang="en-US" sz="2000" kern="100" dirty="0">
                <a:latin typeface="+mn-ea"/>
                <a:ea typeface="+mn-ea"/>
                <a:cs typeface="Times New Roman" panose="02020603050405020304" pitchFamily="18" charset="0"/>
              </a:rPr>
              <a:t>意味着近代以来久经磨难的中华民族迎来了从站起来、富起来到强起来的伟大飞跃，迎来了实现中华民族伟大复兴的光明</a:t>
            </a:r>
            <a:r>
              <a:rPr lang="zh-CN" altLang="en-US" sz="2000" kern="100" dirty="0">
                <a:latin typeface="+mn-ea"/>
                <a:ea typeface="+mn-ea"/>
                <a:cs typeface="Times New Roman" panose="02020603050405020304" pitchFamily="18" charset="0"/>
              </a:rPr>
              <a:t>前景。</a:t>
            </a:r>
            <a:endParaRPr lang="zh-CN" altLang="en-US" sz="2000" kern="100" dirty="0">
              <a:latin typeface="+mn-ea"/>
              <a:ea typeface="+mn-ea"/>
              <a:cs typeface="Times New Roman" panose="02020603050405020304" pitchFamily="18" charset="0"/>
            </a:endParaRPr>
          </a:p>
        </p:txBody>
      </p:sp>
      <p:sp>
        <p:nvSpPr>
          <p:cNvPr id="2" name="下箭头 1"/>
          <p:cNvSpPr/>
          <p:nvPr/>
        </p:nvSpPr>
        <p:spPr>
          <a:xfrm rot="16200000">
            <a:off x="3209131" y="2064544"/>
            <a:ext cx="490538" cy="1060450"/>
          </a:xfrm>
          <a:prstGeom prst="downArrow">
            <a:avLst/>
          </a:prstGeom>
          <a:solidFill>
            <a:srgbClr val="BC0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p>
        </p:txBody>
      </p:sp>
      <p:sp>
        <p:nvSpPr>
          <p:cNvPr id="39" name="矩形 38"/>
          <p:cNvSpPr/>
          <p:nvPr/>
        </p:nvSpPr>
        <p:spPr>
          <a:xfrm>
            <a:off x="4143375" y="2352675"/>
            <a:ext cx="5110163" cy="515938"/>
          </a:xfrm>
          <a:prstGeom prst="rect">
            <a:avLst/>
          </a:prstGeom>
        </p:spPr>
        <p:txBody>
          <a:bodyPr>
            <a:spAutoFit/>
          </a:bodyPr>
          <a:lstStyle/>
          <a:p>
            <a:pPr algn="just" defTabSz="1218565" fontAlgn="auto">
              <a:lnSpc>
                <a:spcPct val="125000"/>
              </a:lnSpc>
              <a:spcBef>
                <a:spcPts val="0"/>
              </a:spcBef>
              <a:spcAft>
                <a:spcPts val="0"/>
              </a:spcAft>
              <a:defRPr/>
            </a:pP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是从中华民族伟大复兴的维度讲的</a:t>
            </a:r>
            <a:endPar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2779" name="图片 28"/>
          <p:cNvPicPr>
            <a:picLocks noChangeAspect="1"/>
          </p:cNvPicPr>
          <p:nvPr/>
        </p:nvPicPr>
        <p:blipFill>
          <a:blip r:embed="rId4"/>
          <a:srcRect/>
          <a:stretch>
            <a:fillRect/>
          </a:stretch>
        </p:blipFill>
        <p:spPr bwMode="auto">
          <a:xfrm>
            <a:off x="10013950" y="0"/>
            <a:ext cx="2092325" cy="731838"/>
          </a:xfrm>
          <a:prstGeom prst="rect">
            <a:avLst/>
          </a:prstGeom>
          <a:noFill/>
          <a:ln w="9525">
            <a:noFill/>
            <a:miter lim="800000"/>
            <a:headEnd/>
            <a:tailEnd/>
          </a:ln>
        </p:spPr>
      </p:pic>
      <p:pic>
        <p:nvPicPr>
          <p:cNvPr id="32780" name="图片 2"/>
          <p:cNvPicPr>
            <a:picLocks noChangeAspect="1"/>
          </p:cNvPicPr>
          <p:nvPr/>
        </p:nvPicPr>
        <p:blipFill>
          <a:blip r:embed="rId5"/>
          <a:srcRect/>
          <a:stretch>
            <a:fillRect/>
          </a:stretch>
        </p:blipFill>
        <p:spPr bwMode="auto">
          <a:xfrm>
            <a:off x="4879975" y="3044825"/>
            <a:ext cx="5516563" cy="3375025"/>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23"/>
          <p:cNvPicPr>
            <a:picLocks noChangeAspect="1"/>
          </p:cNvPicPr>
          <p:nvPr/>
        </p:nvPicPr>
        <p:blipFill>
          <a:blip r:embed="rId3"/>
          <a:srcRect/>
          <a:stretch>
            <a:fillRect/>
          </a:stretch>
        </p:blipFill>
        <p:spPr bwMode="auto">
          <a:xfrm>
            <a:off x="8704263" y="703263"/>
            <a:ext cx="1838325" cy="766762"/>
          </a:xfrm>
          <a:prstGeom prst="rect">
            <a:avLst/>
          </a:prstGeom>
          <a:noFill/>
          <a:ln w="9525">
            <a:noFill/>
            <a:miter lim="800000"/>
            <a:headEnd/>
            <a:tailEnd/>
          </a:ln>
        </p:spPr>
      </p:pic>
      <p:pic>
        <p:nvPicPr>
          <p:cNvPr id="15362" name="图片 8"/>
          <p:cNvPicPr>
            <a:picLocks noChangeAspect="1"/>
          </p:cNvPicPr>
          <p:nvPr/>
        </p:nvPicPr>
        <p:blipFill>
          <a:blip r:embed="rId4"/>
          <a:srcRect/>
          <a:stretch>
            <a:fillRect/>
          </a:stretch>
        </p:blipFill>
        <p:spPr bwMode="auto">
          <a:xfrm>
            <a:off x="0" y="0"/>
            <a:ext cx="9258300" cy="5788025"/>
          </a:xfrm>
          <a:prstGeom prst="rect">
            <a:avLst/>
          </a:prstGeom>
          <a:noFill/>
          <a:ln w="9525">
            <a:noFill/>
            <a:miter lim="800000"/>
            <a:headEnd/>
            <a:tailEnd/>
          </a:ln>
        </p:spPr>
      </p:pic>
      <p:sp>
        <p:nvSpPr>
          <p:cNvPr id="3" name="Freeform 5"/>
          <p:cNvSpPr>
            <a:spLocks noChangeArrowheads="1"/>
          </p:cNvSpPr>
          <p:nvPr/>
        </p:nvSpPr>
        <p:spPr bwMode="auto">
          <a:xfrm>
            <a:off x="1333500" y="1519238"/>
            <a:ext cx="2855913" cy="3201987"/>
          </a:xfrm>
          <a:custGeom>
            <a:avLst/>
            <a:gdLst>
              <a:gd name="T0" fmla="*/ 1652346 w 3175"/>
              <a:gd name="T1" fmla="*/ 82728 h 3561"/>
              <a:gd name="T2" fmla="*/ 2141664 w 3175"/>
              <a:gd name="T3" fmla="*/ 365084 h 3561"/>
              <a:gd name="T4" fmla="*/ 2630981 w 3175"/>
              <a:gd name="T5" fmla="*/ 647440 h 3561"/>
              <a:gd name="T6" fmla="*/ 2855851 w 3175"/>
              <a:gd name="T7" fmla="*/ 1036803 h 3561"/>
              <a:gd name="T8" fmla="*/ 2855851 w 3175"/>
              <a:gd name="T9" fmla="*/ 1601514 h 3561"/>
              <a:gd name="T10" fmla="*/ 2855851 w 3175"/>
              <a:gd name="T11" fmla="*/ 2165326 h 3561"/>
              <a:gd name="T12" fmla="*/ 2630981 w 3175"/>
              <a:gd name="T13" fmla="*/ 2554689 h 3561"/>
              <a:gd name="T14" fmla="*/ 2141664 w 3175"/>
              <a:gd name="T15" fmla="*/ 2837045 h 3561"/>
              <a:gd name="T16" fmla="*/ 1652346 w 3175"/>
              <a:gd name="T17" fmla="*/ 3119401 h 3561"/>
              <a:gd name="T18" fmla="*/ 1203505 w 3175"/>
              <a:gd name="T19" fmla="*/ 3119401 h 3561"/>
              <a:gd name="T20" fmla="*/ 714188 w 3175"/>
              <a:gd name="T21" fmla="*/ 2837045 h 3561"/>
              <a:gd name="T22" fmla="*/ 224870 w 3175"/>
              <a:gd name="T23" fmla="*/ 2554689 h 3561"/>
              <a:gd name="T24" fmla="*/ 0 w 3175"/>
              <a:gd name="T25" fmla="*/ 2165326 h 3561"/>
              <a:gd name="T26" fmla="*/ 0 w 3175"/>
              <a:gd name="T27" fmla="*/ 1601514 h 3561"/>
              <a:gd name="T28" fmla="*/ 0 w 3175"/>
              <a:gd name="T29" fmla="*/ 1036803 h 3561"/>
              <a:gd name="T30" fmla="*/ 224870 w 3175"/>
              <a:gd name="T31" fmla="*/ 647440 h 3561"/>
              <a:gd name="T32" fmla="*/ 714188 w 3175"/>
              <a:gd name="T33" fmla="*/ 365084 h 3561"/>
              <a:gd name="T34" fmla="*/ 1203505 w 3175"/>
              <a:gd name="T35" fmla="*/ 82728 h 3561"/>
              <a:gd name="T36" fmla="*/ 1652346 w 3175"/>
              <a:gd name="T37" fmla="*/ 82728 h 35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5"/>
              <a:gd name="T58" fmla="*/ 0 h 3561"/>
              <a:gd name="T59" fmla="*/ 3175 w 3175"/>
              <a:gd name="T60" fmla="*/ 3561 h 35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rgbClr val="C00000"/>
            </a:solidFill>
            <a:miter lim="800000"/>
            <a:headEnd/>
            <a:tailEnd/>
          </a:ln>
        </p:spPr>
        <p:txBody>
          <a:bodyPr/>
          <a:lstStyle/>
          <a:p>
            <a:endParaRPr lang="zh-CN" altLang="en-US" sz="1800">
              <a:latin typeface="Calibri" pitchFamily="34" charset="0"/>
            </a:endParaRPr>
          </a:p>
        </p:txBody>
      </p:sp>
      <p:sp>
        <p:nvSpPr>
          <p:cNvPr id="4" name="Freeform 5"/>
          <p:cNvSpPr/>
          <p:nvPr/>
        </p:nvSpPr>
        <p:spPr bwMode="auto">
          <a:xfrm>
            <a:off x="1563688" y="1778000"/>
            <a:ext cx="2395537" cy="268605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gs>
              <a:gs pos="100000">
                <a:srgbClr val="760303"/>
              </a:gs>
            </a:gsLst>
            <a:lin ang="18900000" scaled="0"/>
          </a:gra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800">
              <a:solidFill>
                <a:prstClr val="white"/>
              </a:solidFill>
            </a:endParaRPr>
          </a:p>
        </p:txBody>
      </p:sp>
      <p:sp>
        <p:nvSpPr>
          <p:cNvPr id="5" name="矩形 4"/>
          <p:cNvSpPr/>
          <p:nvPr/>
        </p:nvSpPr>
        <p:spPr>
          <a:xfrm>
            <a:off x="1781175" y="2492375"/>
            <a:ext cx="1960563" cy="1108075"/>
          </a:xfrm>
          <a:prstGeom prst="rect">
            <a:avLst/>
          </a:prstGeom>
          <a:noFill/>
          <a:effectLst/>
        </p:spPr>
        <p:txBody>
          <a:bodyPr>
            <a:spAutoFit/>
          </a:bodyPr>
          <a:lstStyle/>
          <a:p>
            <a:pPr algn="dist" defTabSz="1218565" fontAlgn="auto">
              <a:spcBef>
                <a:spcPts val="0"/>
              </a:spcBef>
              <a:spcAft>
                <a:spcPts val="0"/>
              </a:spcAft>
              <a:defRPr/>
            </a:pPr>
            <a:r>
              <a:rPr lang="zh-CN" altLang="en-US" sz="6600" b="1" dirty="0">
                <a:solidFill>
                  <a:schemeClr val="bg1"/>
                </a:soli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目录</a:t>
            </a:r>
          </a:p>
        </p:txBody>
      </p:sp>
      <p:grpSp>
        <p:nvGrpSpPr>
          <p:cNvPr id="30" name="组合 29"/>
          <p:cNvGrpSpPr>
            <a:grpSpLocks/>
          </p:cNvGrpSpPr>
          <p:nvPr/>
        </p:nvGrpSpPr>
        <p:grpSpPr bwMode="auto">
          <a:xfrm>
            <a:off x="4914900" y="1947863"/>
            <a:ext cx="6205538" cy="523875"/>
            <a:chOff x="5544649" y="861109"/>
            <a:chExt cx="6205807" cy="523220"/>
          </a:xfrm>
        </p:grpSpPr>
        <p:sp>
          <p:nvSpPr>
            <p:cNvPr id="13" name="圆角矩形 12"/>
            <p:cNvSpPr/>
            <p:nvPr/>
          </p:nvSpPr>
          <p:spPr>
            <a:xfrm>
              <a:off x="5544649" y="861109"/>
              <a:ext cx="6123253" cy="523220"/>
            </a:xfrm>
            <a:prstGeom prst="roundRect">
              <a:avLst/>
            </a:prstGeom>
            <a:gradFill>
              <a:gsLst>
                <a:gs pos="0">
                  <a:srgbClr val="E30000"/>
                </a:gs>
                <a:gs pos="100000">
                  <a:srgbClr val="760303"/>
                </a:gs>
              </a:gsLst>
              <a:lin ang="18900000" scaled="0"/>
            </a:gra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800"/>
            </a:p>
          </p:txBody>
        </p:sp>
        <p:sp>
          <p:nvSpPr>
            <p:cNvPr id="15377" name="矩形 6"/>
            <p:cNvSpPr>
              <a:spLocks noChangeArrowheads="1"/>
            </p:cNvSpPr>
            <p:nvPr/>
          </p:nvSpPr>
          <p:spPr bwMode="auto">
            <a:xfrm>
              <a:off x="6031912" y="922664"/>
              <a:ext cx="5718544" cy="400109"/>
            </a:xfrm>
            <a:prstGeom prst="rect">
              <a:avLst/>
            </a:prstGeom>
            <a:noFill/>
            <a:ln w="9525">
              <a:noFill/>
              <a:miter lim="800000"/>
              <a:headEnd/>
              <a:tailEnd/>
            </a:ln>
          </p:spPr>
          <p:txBody>
            <a:bodyPr>
              <a:spAutoFit/>
            </a:bodyPr>
            <a:lstStyle/>
            <a:p>
              <a:r>
                <a:rPr lang="zh-CN" altLang="en-US" sz="2000" b="1">
                  <a:solidFill>
                    <a:schemeClr val="bg1"/>
                  </a:solidFill>
                  <a:latin typeface="微软雅黑"/>
                  <a:ea typeface="微软雅黑"/>
                  <a:cs typeface="微软雅黑"/>
                </a:rPr>
                <a:t>从习近平同志的工作实践看新思想的产生和发展</a:t>
              </a:r>
            </a:p>
          </p:txBody>
        </p:sp>
        <p:sp>
          <p:nvSpPr>
            <p:cNvPr id="19" name="圆角矩形 18"/>
            <p:cNvSpPr>
              <a:spLocks noChangeAspect="1"/>
            </p:cNvSpPr>
            <p:nvPr/>
          </p:nvSpPr>
          <p:spPr>
            <a:xfrm>
              <a:off x="5600214" y="907088"/>
              <a:ext cx="431819" cy="43126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en-US" altLang="zh-CN" sz="2800" b="1" dirty="0">
                  <a:solidFill>
                    <a:srgbClr val="C00000"/>
                  </a:solidFill>
                  <a:latin typeface="微软雅黑" panose="020B0503020204020204" pitchFamily="34" charset="-122"/>
                  <a:ea typeface="微软雅黑" panose="020B0503020204020204" pitchFamily="34" charset="-122"/>
                </a:rPr>
                <a:t>1</a:t>
              </a:r>
            </a:p>
          </p:txBody>
        </p:sp>
      </p:grpSp>
      <p:grpSp>
        <p:nvGrpSpPr>
          <p:cNvPr id="31" name="组合 30"/>
          <p:cNvGrpSpPr>
            <a:grpSpLocks/>
          </p:cNvGrpSpPr>
          <p:nvPr/>
        </p:nvGrpSpPr>
        <p:grpSpPr bwMode="auto">
          <a:xfrm>
            <a:off x="4914900" y="2957513"/>
            <a:ext cx="6629400" cy="523875"/>
            <a:chOff x="5544649" y="1533136"/>
            <a:chExt cx="6630350" cy="523220"/>
          </a:xfrm>
        </p:grpSpPr>
        <p:sp>
          <p:nvSpPr>
            <p:cNvPr id="14" name="圆角矩形 13"/>
            <p:cNvSpPr/>
            <p:nvPr/>
          </p:nvSpPr>
          <p:spPr>
            <a:xfrm>
              <a:off x="5544649" y="1533136"/>
              <a:ext cx="6123865" cy="523220"/>
            </a:xfrm>
            <a:prstGeom prst="roundRect">
              <a:avLst/>
            </a:prstGeom>
            <a:gradFill>
              <a:gsLst>
                <a:gs pos="0">
                  <a:srgbClr val="E30000"/>
                </a:gs>
                <a:gs pos="100000">
                  <a:srgbClr val="760303"/>
                </a:gs>
              </a:gsLst>
              <a:lin ang="18900000" scaled="0"/>
            </a:gra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800"/>
            </a:p>
          </p:txBody>
        </p:sp>
        <p:sp>
          <p:nvSpPr>
            <p:cNvPr id="15374" name="矩形 7"/>
            <p:cNvSpPr>
              <a:spLocks noChangeArrowheads="1"/>
            </p:cNvSpPr>
            <p:nvPr/>
          </p:nvSpPr>
          <p:spPr bwMode="auto">
            <a:xfrm>
              <a:off x="6031913" y="1609184"/>
              <a:ext cx="6143086" cy="400110"/>
            </a:xfrm>
            <a:prstGeom prst="rect">
              <a:avLst/>
            </a:prstGeom>
            <a:noFill/>
            <a:ln w="9525">
              <a:noFill/>
              <a:miter lim="800000"/>
              <a:headEnd/>
              <a:tailEnd/>
            </a:ln>
          </p:spPr>
          <p:txBody>
            <a:bodyPr>
              <a:spAutoFit/>
            </a:bodyPr>
            <a:lstStyle/>
            <a:p>
              <a:r>
                <a:rPr lang="zh-CN" altLang="en-US" sz="2000" b="1">
                  <a:solidFill>
                    <a:schemeClr val="bg1"/>
                  </a:solidFill>
                  <a:latin typeface="微软雅黑"/>
                  <a:ea typeface="微软雅黑"/>
                  <a:cs typeface="微软雅黑"/>
                </a:rPr>
                <a:t>习近平新时代中国特色社会主义思想的理论逻辑</a:t>
              </a:r>
            </a:p>
          </p:txBody>
        </p:sp>
        <p:sp>
          <p:nvSpPr>
            <p:cNvPr id="20" name="圆角矩形 19"/>
            <p:cNvSpPr>
              <a:spLocks noChangeAspect="1"/>
            </p:cNvSpPr>
            <p:nvPr/>
          </p:nvSpPr>
          <p:spPr>
            <a:xfrm>
              <a:off x="5600220" y="1579115"/>
              <a:ext cx="431862" cy="43126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en-US" altLang="zh-CN" sz="2800" b="1" dirty="0">
                  <a:solidFill>
                    <a:srgbClr val="C00000"/>
                  </a:solidFill>
                  <a:latin typeface="微软雅黑" panose="020B0503020204020204" pitchFamily="34" charset="-122"/>
                  <a:ea typeface="微软雅黑" panose="020B0503020204020204" pitchFamily="34" charset="-122"/>
                </a:rPr>
                <a:t>2</a:t>
              </a:r>
            </a:p>
          </p:txBody>
        </p:sp>
      </p:grpSp>
      <p:grpSp>
        <p:nvGrpSpPr>
          <p:cNvPr id="32" name="组合 31"/>
          <p:cNvGrpSpPr>
            <a:grpSpLocks/>
          </p:cNvGrpSpPr>
          <p:nvPr/>
        </p:nvGrpSpPr>
        <p:grpSpPr bwMode="auto">
          <a:xfrm>
            <a:off x="4914900" y="3935413"/>
            <a:ext cx="6248400" cy="522287"/>
            <a:chOff x="5544649" y="2205163"/>
            <a:chExt cx="6249350" cy="523220"/>
          </a:xfrm>
        </p:grpSpPr>
        <p:sp>
          <p:nvSpPr>
            <p:cNvPr id="15" name="圆角矩形 14"/>
            <p:cNvSpPr/>
            <p:nvPr/>
          </p:nvSpPr>
          <p:spPr>
            <a:xfrm>
              <a:off x="5544649" y="2205163"/>
              <a:ext cx="6123919" cy="523220"/>
            </a:xfrm>
            <a:prstGeom prst="roundRect">
              <a:avLst/>
            </a:prstGeom>
            <a:gradFill>
              <a:gsLst>
                <a:gs pos="0">
                  <a:srgbClr val="E30000"/>
                </a:gs>
                <a:gs pos="100000">
                  <a:srgbClr val="760303"/>
                </a:gs>
              </a:gsLst>
              <a:lin ang="18900000" scaled="0"/>
            </a:gra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800"/>
            </a:p>
          </p:txBody>
        </p:sp>
        <p:sp>
          <p:nvSpPr>
            <p:cNvPr id="15371" name="矩形 5"/>
            <p:cNvSpPr>
              <a:spLocks noChangeArrowheads="1"/>
            </p:cNvSpPr>
            <p:nvPr/>
          </p:nvSpPr>
          <p:spPr bwMode="auto">
            <a:xfrm>
              <a:off x="6031913" y="2266718"/>
              <a:ext cx="5762086" cy="400110"/>
            </a:xfrm>
            <a:prstGeom prst="rect">
              <a:avLst/>
            </a:prstGeom>
            <a:noFill/>
            <a:ln w="9525">
              <a:noFill/>
              <a:miter lim="800000"/>
              <a:headEnd/>
              <a:tailEnd/>
            </a:ln>
          </p:spPr>
          <p:txBody>
            <a:bodyPr>
              <a:spAutoFit/>
            </a:bodyPr>
            <a:lstStyle/>
            <a:p>
              <a:r>
                <a:rPr lang="zh-CN" altLang="en-US" sz="2000" b="1">
                  <a:solidFill>
                    <a:schemeClr val="bg1"/>
                  </a:solidFill>
                  <a:latin typeface="微软雅黑"/>
                  <a:ea typeface="微软雅黑"/>
                  <a:cs typeface="微软雅黑"/>
                </a:rPr>
                <a:t>习近平新时代中国特色社会主义思想的理论品格</a:t>
              </a:r>
            </a:p>
          </p:txBody>
        </p:sp>
        <p:sp>
          <p:nvSpPr>
            <p:cNvPr id="21" name="圆角矩形 20"/>
            <p:cNvSpPr>
              <a:spLocks noChangeAspect="1"/>
            </p:cNvSpPr>
            <p:nvPr/>
          </p:nvSpPr>
          <p:spPr>
            <a:xfrm>
              <a:off x="5600220" y="2251282"/>
              <a:ext cx="431866" cy="43098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en-US" altLang="zh-CN" sz="2800" b="1" dirty="0">
                  <a:solidFill>
                    <a:srgbClr val="C00000"/>
                  </a:solidFill>
                  <a:latin typeface="微软雅黑" panose="020B0503020204020204" pitchFamily="34" charset="-122"/>
                  <a:ea typeface="微软雅黑" panose="020B0503020204020204" pitchFamily="34" charset="-122"/>
                </a:rPr>
                <a:t>3</a:t>
              </a:r>
            </a:p>
          </p:txBody>
        </p:sp>
      </p:grpSp>
      <p:pic>
        <p:nvPicPr>
          <p:cNvPr id="15369" name="PA_图片 6"/>
          <p:cNvPicPr>
            <a:picLocks noChangeAspect="1"/>
          </p:cNvPicPr>
          <p:nvPr>
            <p:custDataLst>
              <p:tags r:id="rId1"/>
            </p:custDataLst>
          </p:nvPr>
        </p:nvPicPr>
        <p:blipFill>
          <a:blip r:embed="rId5"/>
          <a:srcRect/>
          <a:stretch>
            <a:fillRect/>
          </a:stretch>
        </p:blipFill>
        <p:spPr bwMode="auto">
          <a:xfrm>
            <a:off x="0" y="5643563"/>
            <a:ext cx="12192000" cy="1214437"/>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par>
                                <p:cTn id="10" presetID="6" presetClass="emph" presetSubtype="0" decel="100000" fill="hold" grpId="1" nodeType="withEffect">
                                  <p:stCondLst>
                                    <p:cond delay="200"/>
                                  </p:stCondLst>
                                  <p:childTnLst>
                                    <p:animScale>
                                      <p:cBhvr>
                                        <p:cTn id="11" dur="250" fill="hold"/>
                                        <p:tgtEl>
                                          <p:spTgt spid="3"/>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3"/>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4"/>
                                        </p:tgtEl>
                                        <p:attrNameLst>
                                          <p:attrName>style.visibility</p:attrName>
                                        </p:attrNameLst>
                                      </p:cBhvr>
                                      <p:to>
                                        <p:strVal val="visible"/>
                                      </p:to>
                                    </p:set>
                                    <p:anim calcmode="lin" valueType="num">
                                      <p:cBhvr>
                                        <p:cTn id="16" dur="250" fill="hold"/>
                                        <p:tgtEl>
                                          <p:spTgt spid="4"/>
                                        </p:tgtEl>
                                        <p:attrNameLst>
                                          <p:attrName>ppt_w</p:attrName>
                                        </p:attrNameLst>
                                      </p:cBhvr>
                                      <p:tavLst>
                                        <p:tav tm="0">
                                          <p:val>
                                            <p:fltVal val="0"/>
                                          </p:val>
                                        </p:tav>
                                        <p:tav tm="100000">
                                          <p:val>
                                            <p:strVal val="#ppt_w"/>
                                          </p:val>
                                        </p:tav>
                                      </p:tavLst>
                                    </p:anim>
                                    <p:anim calcmode="lin" valueType="num">
                                      <p:cBhvr>
                                        <p:cTn id="17" dur="250" fill="hold"/>
                                        <p:tgtEl>
                                          <p:spTgt spid="4"/>
                                        </p:tgtEl>
                                        <p:attrNameLst>
                                          <p:attrName>ppt_h</p:attrName>
                                        </p:attrNameLst>
                                      </p:cBhvr>
                                      <p:tavLst>
                                        <p:tav tm="0">
                                          <p:val>
                                            <p:fltVal val="0"/>
                                          </p:val>
                                        </p:tav>
                                        <p:tav tm="100000">
                                          <p:val>
                                            <p:strVal val="#ppt_h"/>
                                          </p:val>
                                        </p:tav>
                                      </p:tavLst>
                                    </p:anim>
                                    <p:animEffect transition="in" filter="fade">
                                      <p:cBhvr>
                                        <p:cTn id="18" dur="250"/>
                                        <p:tgtEl>
                                          <p:spTgt spid="4"/>
                                        </p:tgtEl>
                                      </p:cBhvr>
                                    </p:animEffect>
                                  </p:childTnLst>
                                </p:cTn>
                              </p:par>
                              <p:par>
                                <p:cTn id="19" presetID="6" presetClass="emph" presetSubtype="0" decel="100000" fill="hold" grpId="1" nodeType="withEffect">
                                  <p:stCondLst>
                                    <p:cond delay="600"/>
                                  </p:stCondLst>
                                  <p:childTnLst>
                                    <p:animScale>
                                      <p:cBhvr>
                                        <p:cTn id="20" dur="250" fill="hold"/>
                                        <p:tgtEl>
                                          <p:spTgt spid="4"/>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4"/>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250" fill="hold"/>
                                        <p:tgtEl>
                                          <p:spTgt spid="5"/>
                                        </p:tgtEl>
                                        <p:attrNameLst>
                                          <p:attrName>ppt_w</p:attrName>
                                        </p:attrNameLst>
                                      </p:cBhvr>
                                      <p:tavLst>
                                        <p:tav tm="0">
                                          <p:val>
                                            <p:fltVal val="0"/>
                                          </p:val>
                                        </p:tav>
                                        <p:tav tm="100000">
                                          <p:val>
                                            <p:strVal val="#ppt_w"/>
                                          </p:val>
                                        </p:tav>
                                      </p:tavLst>
                                    </p:anim>
                                    <p:anim calcmode="lin" valueType="num">
                                      <p:cBhvr>
                                        <p:cTn id="26" dur="250" fill="hold"/>
                                        <p:tgtEl>
                                          <p:spTgt spid="5"/>
                                        </p:tgtEl>
                                        <p:attrNameLst>
                                          <p:attrName>ppt_h</p:attrName>
                                        </p:attrNameLst>
                                      </p:cBhvr>
                                      <p:tavLst>
                                        <p:tav tm="0">
                                          <p:val>
                                            <p:fltVal val="0"/>
                                          </p:val>
                                        </p:tav>
                                        <p:tav tm="100000">
                                          <p:val>
                                            <p:strVal val="#ppt_h"/>
                                          </p:val>
                                        </p:tav>
                                      </p:tavLst>
                                    </p:anim>
                                    <p:animEffect transition="in" filter="fade">
                                      <p:cBhvr>
                                        <p:cTn id="27" dur="250"/>
                                        <p:tgtEl>
                                          <p:spTgt spid="5"/>
                                        </p:tgtEl>
                                      </p:cBhvr>
                                    </p:animEffect>
                                  </p:childTnLst>
                                </p:cTn>
                              </p:par>
                              <p:par>
                                <p:cTn id="28" presetID="6" presetClass="emph" presetSubtype="0" decel="100000" fill="hold" grpId="1" nodeType="withEffect">
                                  <p:stCondLst>
                                    <p:cond delay="800"/>
                                  </p:stCondLst>
                                  <p:childTnLst>
                                    <p:animScale>
                                      <p:cBhvr>
                                        <p:cTn id="29" dur="250" fill="hold"/>
                                        <p:tgtEl>
                                          <p:spTgt spid="5"/>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5"/>
                                        </p:tgtEl>
                                      </p:cBhvr>
                                      <p:by x="83000" y="83000"/>
                                    </p:animScale>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par>
                                <p:cTn id="38" presetID="35" presetClass="path" presetSubtype="0" accel="50000" decel="50000" fill="hold" nodeType="withEffect">
                                  <p:stCondLst>
                                    <p:cond delay="0"/>
                                  </p:stCondLst>
                                  <p:childTnLst>
                                    <p:animMotion origin="layout" path="M 1.25E-6 -1.11111E-6 L 0.31575 -1.11111E-6 " pathEditMode="relative" rAng="0" ptsTypes="AA">
                                      <p:cBhvr>
                                        <p:cTn id="39" dur="1000" spd="-100000" fill="hold"/>
                                        <p:tgtEl>
                                          <p:spTgt spid="30"/>
                                        </p:tgtEl>
                                        <p:attrNameLst>
                                          <p:attrName>ppt_x</p:attrName>
                                          <p:attrName>ppt_y</p:attrName>
                                        </p:attrNameLst>
                                      </p:cBhvr>
                                      <p:rCtr x="15781" y="0"/>
                                    </p:animMotion>
                                  </p:childTnLst>
                                </p:cTn>
                              </p:par>
                              <p:par>
                                <p:cTn id="40" presetID="53" presetClass="entr" presetSubtype="16" fill="hold" nodeType="withEffect">
                                  <p:stCondLst>
                                    <p:cond delay="3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35" presetClass="path" presetSubtype="0" accel="50000" decel="50000" fill="hold" nodeType="withEffect">
                                  <p:stCondLst>
                                    <p:cond delay="300"/>
                                  </p:stCondLst>
                                  <p:childTnLst>
                                    <p:animMotion origin="layout" path="M 1.25E-6 -1.11111E-6 L 0.31575 -1.11111E-6 " pathEditMode="relative" rAng="0" ptsTypes="AA">
                                      <p:cBhvr>
                                        <p:cTn id="46" dur="1000" spd="-100000" fill="hold"/>
                                        <p:tgtEl>
                                          <p:spTgt spid="31"/>
                                        </p:tgtEl>
                                        <p:attrNameLst>
                                          <p:attrName>ppt_x</p:attrName>
                                          <p:attrName>ppt_y</p:attrName>
                                        </p:attrNameLst>
                                      </p:cBhvr>
                                      <p:rCtr x="15781" y="0"/>
                                    </p:animMotion>
                                  </p:childTnLst>
                                </p:cTn>
                              </p:par>
                              <p:par>
                                <p:cTn id="47" presetID="53" presetClass="entr" presetSubtype="16" fill="hold" nodeType="withEffect">
                                  <p:stCondLst>
                                    <p:cond delay="60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par>
                                <p:cTn id="52" presetID="35" presetClass="path" presetSubtype="0" accel="50000" decel="50000" fill="hold" nodeType="withEffect">
                                  <p:stCondLst>
                                    <p:cond delay="600"/>
                                  </p:stCondLst>
                                  <p:childTnLst>
                                    <p:animMotion origin="layout" path="M 1.25E-6 -1.11111E-6 L 0.31575 -1.11111E-6 " pathEditMode="relative" rAng="0" ptsTypes="AA">
                                      <p:cBhvr>
                                        <p:cTn id="53" dur="1000" spd="-100000" fill="hold"/>
                                        <p:tgtEl>
                                          <p:spTgt spid="32"/>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3" grpId="2" bldLvl="0" animBg="1"/>
      <p:bldP spid="4" grpId="0" bldLvl="0" animBg="1"/>
      <p:bldP spid="4" grpId="1" bldLvl="0" animBg="1"/>
      <p:bldP spid="4" grpId="2" bldLvl="0" animBg="1"/>
      <p:bldP spid="5" grpId="0" bldLvl="0" animBg="1"/>
      <p:bldP spid="5" grpId="1" bldLvl="0" animBg="1"/>
      <p:bldP spid="5" grpId="2"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33794"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33795"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32" name="矩形 31"/>
          <p:cNvSpPr/>
          <p:nvPr/>
        </p:nvSpPr>
        <p:spPr>
          <a:xfrm>
            <a:off x="512763" y="1298575"/>
            <a:ext cx="6484937" cy="554038"/>
          </a:xfrm>
          <a:prstGeom prst="rect">
            <a:avLst/>
          </a:prstGeom>
        </p:spPr>
        <p:txBody>
          <a:bodyPr>
            <a:spAutoFit/>
          </a:bodyPr>
          <a:lstStyle/>
          <a:p>
            <a:pPr algn="just" defTabSz="1218565" fontAlgn="auto">
              <a:lnSpc>
                <a:spcPct val="150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“三个意味着”非常准确地阐释了新时代的意义和内涵</a:t>
            </a:r>
            <a:endParaRPr lang="zh-CN" altLang="en-US" sz="2000" dirty="0">
              <a:latin typeface="微软雅黑" panose="020B0503020204020204" pitchFamily="34" charset="-122"/>
              <a:ea typeface="微软雅黑" panose="020B0503020204020204" pitchFamily="34" charset="-122"/>
            </a:endParaRPr>
          </a:p>
        </p:txBody>
      </p:sp>
      <p:sp>
        <p:nvSpPr>
          <p:cNvPr id="33" name="MH_Other_4"/>
          <p:cNvSpPr/>
          <p:nvPr>
            <p:custDataLst>
              <p:tags r:id="rId1"/>
            </p:custDataLst>
          </p:nvPr>
        </p:nvSpPr>
        <p:spPr>
          <a:xfrm>
            <a:off x="368300" y="2233613"/>
            <a:ext cx="3074988" cy="415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rgbClr val="FFFFFF"/>
              </a:solidFill>
            </a:endParaRPr>
          </a:p>
        </p:txBody>
      </p:sp>
      <p:sp>
        <p:nvSpPr>
          <p:cNvPr id="34" name="MH_Other_5"/>
          <p:cNvSpPr/>
          <p:nvPr>
            <p:custDataLst>
              <p:tags r:id="rId2"/>
            </p:custDataLst>
          </p:nvPr>
        </p:nvSpPr>
        <p:spPr>
          <a:xfrm flipH="1">
            <a:off x="2178050" y="4649788"/>
            <a:ext cx="1273175" cy="1736725"/>
          </a:xfrm>
          <a:prstGeom prst="rtTriangle">
            <a:avLst/>
          </a:prstGeom>
          <a:pattFill prst="wdUpDiag">
            <a:fgClr>
              <a:srgbClr val="FFFFFF"/>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rgbClr val="FFFFFF"/>
              </a:solidFill>
            </a:endParaRPr>
          </a:p>
        </p:txBody>
      </p:sp>
      <p:sp>
        <p:nvSpPr>
          <p:cNvPr id="37" name="矩形 36"/>
          <p:cNvSpPr/>
          <p:nvPr/>
        </p:nvSpPr>
        <p:spPr>
          <a:xfrm>
            <a:off x="887413" y="2324100"/>
            <a:ext cx="2036762" cy="515938"/>
          </a:xfrm>
          <a:prstGeom prst="rect">
            <a:avLst/>
          </a:prstGeom>
        </p:spPr>
        <p:txBody>
          <a:bodyPr>
            <a:spAutoFit/>
          </a:bodyPr>
          <a:lstStyle/>
          <a:p>
            <a:pPr algn="just" defTabSz="1218565" fontAlgn="auto">
              <a:lnSpc>
                <a:spcPct val="125000"/>
              </a:lnSpc>
              <a:spcBef>
                <a:spcPts val="0"/>
              </a:spcBef>
              <a:spcAft>
                <a:spcPts val="0"/>
              </a:spcAft>
              <a:defRPr/>
            </a:pP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第二个意味着</a:t>
            </a:r>
            <a:endPar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矩形 37"/>
          <p:cNvSpPr/>
          <p:nvPr/>
        </p:nvSpPr>
        <p:spPr>
          <a:xfrm>
            <a:off x="555625" y="2952750"/>
            <a:ext cx="2514600" cy="2400300"/>
          </a:xfrm>
          <a:prstGeom prst="rect">
            <a:avLst/>
          </a:prstGeom>
        </p:spPr>
        <p:txBody>
          <a:bodyPr>
            <a:spAutoFit/>
          </a:bodyPr>
          <a:lstStyle/>
          <a:p>
            <a:pPr algn="just" defTabSz="1218565" fontAlgn="auto">
              <a:lnSpc>
                <a:spcPct val="125000"/>
              </a:lnSpc>
              <a:spcBef>
                <a:spcPts val="0"/>
              </a:spcBef>
              <a:spcAft>
                <a:spcPts val="0"/>
              </a:spcAft>
              <a:defRPr/>
            </a:pPr>
            <a:r>
              <a:rPr lang="zh-CN" altLang="en-US" sz="2000" kern="100" dirty="0">
                <a:latin typeface="+mn-ea"/>
                <a:ea typeface="+mn-ea"/>
                <a:cs typeface="Times New Roman" panose="02020603050405020304" pitchFamily="18" charset="0"/>
              </a:rPr>
              <a:t>意味着科学社会主义在二十一世纪的中国焕发出强大生机活力，在世界上高高举起了中国特色社会主义伟大</a:t>
            </a:r>
            <a:r>
              <a:rPr lang="zh-CN" altLang="en-US" sz="2000" kern="100" dirty="0">
                <a:latin typeface="+mn-ea"/>
                <a:ea typeface="+mn-ea"/>
                <a:cs typeface="Times New Roman" panose="02020603050405020304" pitchFamily="18" charset="0"/>
              </a:rPr>
              <a:t>旗帜。</a:t>
            </a:r>
            <a:endParaRPr lang="zh-CN" altLang="en-US" sz="2000" kern="100" dirty="0">
              <a:latin typeface="+mn-ea"/>
              <a:ea typeface="+mn-ea"/>
              <a:cs typeface="Times New Roman" panose="02020603050405020304" pitchFamily="18" charset="0"/>
            </a:endParaRPr>
          </a:p>
        </p:txBody>
      </p:sp>
      <p:sp>
        <p:nvSpPr>
          <p:cNvPr id="2" name="下箭头 1"/>
          <p:cNvSpPr/>
          <p:nvPr/>
        </p:nvSpPr>
        <p:spPr>
          <a:xfrm rot="16200000">
            <a:off x="3209131" y="2064544"/>
            <a:ext cx="490538" cy="1060450"/>
          </a:xfrm>
          <a:prstGeom prst="downArrow">
            <a:avLst/>
          </a:prstGeom>
          <a:solidFill>
            <a:srgbClr val="BC0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p>
        </p:txBody>
      </p:sp>
      <p:sp>
        <p:nvSpPr>
          <p:cNvPr id="39" name="矩形 38"/>
          <p:cNvSpPr/>
          <p:nvPr/>
        </p:nvSpPr>
        <p:spPr>
          <a:xfrm>
            <a:off x="4143375" y="2352675"/>
            <a:ext cx="5110163" cy="476250"/>
          </a:xfrm>
          <a:prstGeom prst="rect">
            <a:avLst/>
          </a:prstGeom>
        </p:spPr>
        <p:txBody>
          <a:bodyPr>
            <a:spAutoFit/>
          </a:bodyPr>
          <a:lstStyle/>
          <a:p>
            <a:pPr algn="just" defTabSz="1218565" fontAlgn="auto">
              <a:lnSpc>
                <a:spcPct val="125000"/>
              </a:lnSpc>
              <a:spcBef>
                <a:spcPts val="0"/>
              </a:spcBef>
              <a:spcAft>
                <a:spcPts val="0"/>
              </a:spcAft>
              <a:defRPr/>
            </a:pP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是从科学社会主义的维度讲的</a:t>
            </a:r>
            <a:endPar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3803" name="Pentagon 11"/>
          <p:cNvPicPr>
            <a:picLocks noChangeAspect="1" noChangeArrowheads="1"/>
          </p:cNvPicPr>
          <p:nvPr/>
        </p:nvPicPr>
        <p:blipFill>
          <a:blip r:embed="rId4"/>
          <a:srcRect/>
          <a:stretch>
            <a:fillRect/>
          </a:stretch>
        </p:blipFill>
        <p:spPr bwMode="auto">
          <a:xfrm>
            <a:off x="3557588" y="4627563"/>
            <a:ext cx="4179887" cy="882650"/>
          </a:xfrm>
          <a:prstGeom prst="rect">
            <a:avLst/>
          </a:prstGeom>
          <a:noFill/>
          <a:ln w="9525">
            <a:noFill/>
            <a:miter lim="800000"/>
            <a:headEnd/>
            <a:tailEnd/>
          </a:ln>
        </p:spPr>
      </p:pic>
      <p:pic>
        <p:nvPicPr>
          <p:cNvPr id="33804" name="Pentagon 11"/>
          <p:cNvPicPr>
            <a:picLocks noChangeAspect="1" noChangeArrowheads="1"/>
          </p:cNvPicPr>
          <p:nvPr/>
        </p:nvPicPr>
        <p:blipFill>
          <a:blip r:embed="rId4"/>
          <a:srcRect/>
          <a:stretch>
            <a:fillRect/>
          </a:stretch>
        </p:blipFill>
        <p:spPr bwMode="auto">
          <a:xfrm>
            <a:off x="7180263" y="4640263"/>
            <a:ext cx="4867275" cy="869950"/>
          </a:xfrm>
          <a:prstGeom prst="rect">
            <a:avLst/>
          </a:prstGeom>
          <a:noFill/>
          <a:ln w="9525">
            <a:noFill/>
            <a:miter lim="800000"/>
            <a:headEnd/>
            <a:tailEnd/>
          </a:ln>
        </p:spPr>
      </p:pic>
      <p:sp>
        <p:nvSpPr>
          <p:cNvPr id="33805" name="Pentagon 12"/>
          <p:cNvSpPr>
            <a:spLocks noChangeArrowheads="1"/>
          </p:cNvSpPr>
          <p:nvPr/>
        </p:nvSpPr>
        <p:spPr bwMode="auto">
          <a:xfrm>
            <a:off x="3698875" y="4575175"/>
            <a:ext cx="8208963" cy="746125"/>
          </a:xfrm>
          <a:prstGeom prst="homePlate">
            <a:avLst>
              <a:gd name="adj" fmla="val 51751"/>
            </a:avLst>
          </a:prstGeom>
          <a:gradFill rotWithShape="1">
            <a:gsLst>
              <a:gs pos="0">
                <a:srgbClr val="E30000"/>
              </a:gs>
              <a:gs pos="100000">
                <a:srgbClr val="760303"/>
              </a:gs>
            </a:gsLst>
            <a:lin ang="18900000"/>
          </a:gradFill>
          <a:ln w="9525">
            <a:noFill/>
            <a:miter lim="800000"/>
            <a:headEnd/>
            <a:tailEnd/>
          </a:ln>
        </p:spPr>
        <p:txBody>
          <a:bodyPr anchor="ctr"/>
          <a:lstStyle/>
          <a:p>
            <a:pPr algn="ctr">
              <a:buFont typeface="Calibri" pitchFamily="34" charset="0"/>
              <a:buAutoNum type="arabicPeriod"/>
            </a:pPr>
            <a:endParaRPr lang="en-US" altLang="en-US" b="1">
              <a:solidFill>
                <a:srgbClr val="FFFFFF"/>
              </a:solidFill>
              <a:latin typeface="华文中宋"/>
              <a:ea typeface="华文中宋"/>
              <a:cs typeface="华文中宋"/>
            </a:endParaRPr>
          </a:p>
        </p:txBody>
      </p:sp>
      <p:sp>
        <p:nvSpPr>
          <p:cNvPr id="33806" name="Text Box 21"/>
          <p:cNvSpPr txBox="1">
            <a:spLocks noChangeArrowheads="1"/>
          </p:cNvSpPr>
          <p:nvPr/>
        </p:nvSpPr>
        <p:spPr bwMode="auto">
          <a:xfrm>
            <a:off x="3698875" y="4648200"/>
            <a:ext cx="1801813" cy="646113"/>
          </a:xfrm>
          <a:prstGeom prst="rect">
            <a:avLst/>
          </a:prstGeom>
          <a:noFill/>
          <a:ln w="9525">
            <a:noFill/>
            <a:miter lim="800000"/>
            <a:headEnd/>
            <a:tailEnd/>
          </a:ln>
        </p:spPr>
        <p:txBody>
          <a:bodyPr wrap="none">
            <a:spAutoFit/>
          </a:bodyPr>
          <a:lstStyle/>
          <a:p>
            <a:pPr algn="ctr"/>
            <a:r>
              <a:rPr lang="zh-CN" altLang="en-US" sz="1800" b="1">
                <a:solidFill>
                  <a:srgbClr val="FFFFFF"/>
                </a:solidFill>
                <a:latin typeface="微软雅黑"/>
                <a:ea typeface="微软雅黑"/>
                <a:cs typeface="华文中宋"/>
              </a:rPr>
              <a:t>马克思、恩格斯</a:t>
            </a:r>
            <a:endParaRPr lang="en-US" altLang="zh-CN" sz="1800" b="1">
              <a:solidFill>
                <a:srgbClr val="FFFFFF"/>
              </a:solidFill>
              <a:latin typeface="微软雅黑"/>
              <a:ea typeface="微软雅黑"/>
              <a:cs typeface="华文中宋"/>
            </a:endParaRPr>
          </a:p>
          <a:p>
            <a:pPr algn="ctr"/>
            <a:r>
              <a:rPr lang="zh-CN" altLang="en-US" sz="1800" b="1">
                <a:solidFill>
                  <a:srgbClr val="FFFFFF"/>
                </a:solidFill>
                <a:latin typeface="微软雅黑"/>
                <a:ea typeface="微软雅黑"/>
                <a:cs typeface="华文中宋"/>
              </a:rPr>
              <a:t>创立马克思主义</a:t>
            </a:r>
          </a:p>
        </p:txBody>
      </p:sp>
      <p:sp>
        <p:nvSpPr>
          <p:cNvPr id="33807" name="Text Box 22"/>
          <p:cNvSpPr txBox="1">
            <a:spLocks noChangeArrowheads="1"/>
          </p:cNvSpPr>
          <p:nvPr/>
        </p:nvSpPr>
        <p:spPr bwMode="auto">
          <a:xfrm>
            <a:off x="5549900" y="4387850"/>
            <a:ext cx="1108075" cy="923925"/>
          </a:xfrm>
          <a:prstGeom prst="rect">
            <a:avLst/>
          </a:prstGeom>
          <a:noFill/>
          <a:ln w="9525">
            <a:noFill/>
            <a:miter lim="800000"/>
            <a:headEnd/>
            <a:tailEnd/>
          </a:ln>
        </p:spPr>
        <p:txBody>
          <a:bodyPr wrap="none">
            <a:spAutoFit/>
          </a:bodyPr>
          <a:lstStyle/>
          <a:p>
            <a:pPr algn="ctr"/>
            <a:endParaRPr lang="en-US" altLang="zh-CN" sz="1800" b="1">
              <a:solidFill>
                <a:srgbClr val="FFFFFF"/>
              </a:solidFill>
              <a:latin typeface="微软雅黑"/>
              <a:ea typeface="微软雅黑"/>
              <a:cs typeface="华文中宋"/>
            </a:endParaRPr>
          </a:p>
          <a:p>
            <a:pPr algn="ctr"/>
            <a:r>
              <a:rPr lang="zh-CN" altLang="en-US" sz="1800" b="1">
                <a:solidFill>
                  <a:srgbClr val="FFFFFF"/>
                </a:solidFill>
                <a:latin typeface="微软雅黑"/>
                <a:ea typeface="微软雅黑"/>
                <a:cs typeface="华文中宋"/>
              </a:rPr>
              <a:t>俄国十月</a:t>
            </a:r>
            <a:endParaRPr lang="en-US" altLang="zh-CN" sz="1800" b="1">
              <a:solidFill>
                <a:srgbClr val="FFFFFF"/>
              </a:solidFill>
              <a:latin typeface="微软雅黑"/>
              <a:ea typeface="微软雅黑"/>
              <a:cs typeface="华文中宋"/>
            </a:endParaRPr>
          </a:p>
          <a:p>
            <a:pPr algn="ctr"/>
            <a:r>
              <a:rPr lang="zh-CN" altLang="en-US" sz="1800" b="1">
                <a:solidFill>
                  <a:srgbClr val="FFFFFF"/>
                </a:solidFill>
                <a:latin typeface="微软雅黑"/>
                <a:ea typeface="微软雅黑"/>
                <a:cs typeface="华文中宋"/>
              </a:rPr>
              <a:t>革命胜利</a:t>
            </a:r>
          </a:p>
        </p:txBody>
      </p:sp>
      <p:sp>
        <p:nvSpPr>
          <p:cNvPr id="33808" name="Text Box 23"/>
          <p:cNvSpPr txBox="1">
            <a:spLocks noChangeArrowheads="1"/>
          </p:cNvSpPr>
          <p:nvPr/>
        </p:nvSpPr>
        <p:spPr bwMode="auto">
          <a:xfrm>
            <a:off x="6927850" y="4670425"/>
            <a:ext cx="1339850" cy="646113"/>
          </a:xfrm>
          <a:prstGeom prst="rect">
            <a:avLst/>
          </a:prstGeom>
          <a:noFill/>
          <a:ln w="9525">
            <a:noFill/>
            <a:miter lim="800000"/>
            <a:headEnd/>
            <a:tailEnd/>
          </a:ln>
        </p:spPr>
        <p:txBody>
          <a:bodyPr wrap="none">
            <a:spAutoFit/>
          </a:bodyPr>
          <a:lstStyle/>
          <a:p>
            <a:pPr algn="ctr"/>
            <a:r>
              <a:rPr lang="zh-CN" altLang="en-US" sz="1800" b="1">
                <a:solidFill>
                  <a:srgbClr val="FFFFFF"/>
                </a:solidFill>
                <a:latin typeface="微软雅黑"/>
                <a:ea typeface="微软雅黑"/>
                <a:cs typeface="华文中宋"/>
              </a:rPr>
              <a:t>第二次世界</a:t>
            </a:r>
            <a:endParaRPr lang="en-US" altLang="zh-CN" sz="1800" b="1">
              <a:solidFill>
                <a:srgbClr val="FFFFFF"/>
              </a:solidFill>
              <a:latin typeface="微软雅黑"/>
              <a:ea typeface="微软雅黑"/>
              <a:cs typeface="华文中宋"/>
            </a:endParaRPr>
          </a:p>
          <a:p>
            <a:pPr algn="ctr"/>
            <a:r>
              <a:rPr lang="zh-CN" altLang="en-US" sz="1800" b="1">
                <a:solidFill>
                  <a:srgbClr val="FFFFFF"/>
                </a:solidFill>
                <a:latin typeface="微软雅黑"/>
                <a:ea typeface="微软雅黑"/>
                <a:cs typeface="华文中宋"/>
              </a:rPr>
              <a:t>大战以后</a:t>
            </a:r>
            <a:endParaRPr lang="en-US" sz="1800" b="1">
              <a:solidFill>
                <a:srgbClr val="FFFFFF"/>
              </a:solidFill>
              <a:latin typeface="微软雅黑"/>
              <a:ea typeface="微软雅黑"/>
              <a:cs typeface="华文中宋"/>
            </a:endParaRPr>
          </a:p>
        </p:txBody>
      </p:sp>
      <p:sp>
        <p:nvSpPr>
          <p:cNvPr id="33809" name="Text Box 24"/>
          <p:cNvSpPr txBox="1">
            <a:spLocks noChangeArrowheads="1"/>
          </p:cNvSpPr>
          <p:nvPr/>
        </p:nvSpPr>
        <p:spPr bwMode="auto">
          <a:xfrm>
            <a:off x="8385175" y="4686300"/>
            <a:ext cx="1855788" cy="646113"/>
          </a:xfrm>
          <a:prstGeom prst="rect">
            <a:avLst/>
          </a:prstGeom>
          <a:noFill/>
          <a:ln w="9525">
            <a:noFill/>
            <a:miter lim="800000"/>
            <a:headEnd/>
            <a:tailEnd/>
          </a:ln>
        </p:spPr>
        <p:txBody>
          <a:bodyPr wrap="none">
            <a:spAutoFit/>
          </a:bodyPr>
          <a:lstStyle/>
          <a:p>
            <a:pPr algn="ctr"/>
            <a:r>
              <a:rPr lang="zh-CN" altLang="en-US" sz="1800" b="1">
                <a:solidFill>
                  <a:srgbClr val="FFFFFF"/>
                </a:solidFill>
                <a:latin typeface="微软雅黑"/>
                <a:ea typeface="微软雅黑"/>
                <a:cs typeface="华文中宋"/>
              </a:rPr>
              <a:t>上世纪</a:t>
            </a:r>
            <a:r>
              <a:rPr lang="en-US" altLang="zh-CN" sz="1800" b="1">
                <a:solidFill>
                  <a:srgbClr val="FFFFFF"/>
                </a:solidFill>
                <a:latin typeface="微软雅黑"/>
                <a:ea typeface="微软雅黑"/>
                <a:cs typeface="华文中宋"/>
              </a:rPr>
              <a:t>80</a:t>
            </a:r>
            <a:r>
              <a:rPr lang="zh-CN" altLang="en-US" sz="1800" b="1">
                <a:solidFill>
                  <a:srgbClr val="FFFFFF"/>
                </a:solidFill>
                <a:latin typeface="微软雅黑"/>
                <a:ea typeface="微软雅黑"/>
                <a:cs typeface="华文中宋"/>
              </a:rPr>
              <a:t>年代末</a:t>
            </a:r>
            <a:endParaRPr lang="en-US" altLang="zh-CN" sz="1800" b="1">
              <a:solidFill>
                <a:srgbClr val="FFFFFF"/>
              </a:solidFill>
              <a:latin typeface="微软雅黑"/>
              <a:ea typeface="微软雅黑"/>
              <a:cs typeface="华文中宋"/>
            </a:endParaRPr>
          </a:p>
          <a:p>
            <a:pPr algn="ctr"/>
            <a:r>
              <a:rPr lang="en-US" altLang="zh-CN" sz="1800" b="1">
                <a:solidFill>
                  <a:srgbClr val="FFFFFF"/>
                </a:solidFill>
                <a:latin typeface="微软雅黑"/>
                <a:ea typeface="微软雅黑"/>
                <a:cs typeface="华文中宋"/>
              </a:rPr>
              <a:t>90</a:t>
            </a:r>
            <a:r>
              <a:rPr lang="zh-CN" altLang="en-US" sz="1800" b="1">
                <a:solidFill>
                  <a:srgbClr val="FFFFFF"/>
                </a:solidFill>
                <a:latin typeface="微软雅黑"/>
                <a:ea typeface="微软雅黑"/>
                <a:cs typeface="华文中宋"/>
              </a:rPr>
              <a:t>年代初</a:t>
            </a:r>
            <a:endParaRPr lang="en-US" sz="1800" b="1">
              <a:solidFill>
                <a:srgbClr val="FFFFFF"/>
              </a:solidFill>
              <a:latin typeface="微软雅黑"/>
              <a:ea typeface="微软雅黑"/>
              <a:cs typeface="华文中宋"/>
            </a:endParaRPr>
          </a:p>
        </p:txBody>
      </p:sp>
      <p:sp>
        <p:nvSpPr>
          <p:cNvPr id="33810" name="Text Box 25"/>
          <p:cNvSpPr txBox="1">
            <a:spLocks noChangeArrowheads="1"/>
          </p:cNvSpPr>
          <p:nvPr/>
        </p:nvSpPr>
        <p:spPr bwMode="auto">
          <a:xfrm>
            <a:off x="10494963" y="4800600"/>
            <a:ext cx="646112" cy="369888"/>
          </a:xfrm>
          <a:prstGeom prst="rect">
            <a:avLst/>
          </a:prstGeom>
          <a:noFill/>
          <a:ln w="9525">
            <a:noFill/>
            <a:miter lim="800000"/>
            <a:headEnd/>
            <a:tailEnd/>
          </a:ln>
        </p:spPr>
        <p:txBody>
          <a:bodyPr wrap="none">
            <a:spAutoFit/>
          </a:bodyPr>
          <a:lstStyle/>
          <a:p>
            <a:pPr algn="ctr"/>
            <a:r>
              <a:rPr lang="zh-CN" altLang="en-US" sz="1800" b="1">
                <a:solidFill>
                  <a:srgbClr val="FFFFFF"/>
                </a:solidFill>
                <a:latin typeface="微软雅黑"/>
                <a:ea typeface="微软雅黑"/>
                <a:cs typeface="华文中宋"/>
              </a:rPr>
              <a:t>今天</a:t>
            </a:r>
            <a:endParaRPr lang="en-US" sz="1800" b="1">
              <a:solidFill>
                <a:srgbClr val="FFFFFF"/>
              </a:solidFill>
              <a:latin typeface="微软雅黑"/>
              <a:ea typeface="微软雅黑"/>
              <a:cs typeface="华文中宋"/>
            </a:endParaRPr>
          </a:p>
        </p:txBody>
      </p:sp>
      <p:sp>
        <p:nvSpPr>
          <p:cNvPr id="33811" name="Line 33"/>
          <p:cNvSpPr>
            <a:spLocks noChangeShapeType="1"/>
          </p:cNvSpPr>
          <p:nvPr/>
        </p:nvSpPr>
        <p:spPr bwMode="auto">
          <a:xfrm>
            <a:off x="6046788" y="4070350"/>
            <a:ext cx="0" cy="627063"/>
          </a:xfrm>
          <a:prstGeom prst="line">
            <a:avLst/>
          </a:prstGeom>
          <a:noFill/>
          <a:ln w="19050" cap="rnd">
            <a:solidFill>
              <a:srgbClr val="808080"/>
            </a:solidFill>
            <a:prstDash val="sysDot"/>
            <a:round/>
            <a:headEnd/>
            <a:tailEnd/>
          </a:ln>
        </p:spPr>
        <p:txBody>
          <a:bodyPr/>
          <a:lstStyle/>
          <a:p>
            <a:endParaRPr lang="zh-CN" altLang="en-US"/>
          </a:p>
        </p:txBody>
      </p:sp>
      <p:sp>
        <p:nvSpPr>
          <p:cNvPr id="33812" name="Line 36"/>
          <p:cNvSpPr>
            <a:spLocks noChangeShapeType="1"/>
          </p:cNvSpPr>
          <p:nvPr/>
        </p:nvSpPr>
        <p:spPr bwMode="auto">
          <a:xfrm>
            <a:off x="9312275" y="4070350"/>
            <a:ext cx="0" cy="627063"/>
          </a:xfrm>
          <a:prstGeom prst="line">
            <a:avLst/>
          </a:prstGeom>
          <a:noFill/>
          <a:ln w="19050" cap="rnd">
            <a:solidFill>
              <a:srgbClr val="808080"/>
            </a:solidFill>
            <a:prstDash val="sysDot"/>
            <a:round/>
            <a:headEnd/>
            <a:tailEnd/>
          </a:ln>
        </p:spPr>
        <p:txBody>
          <a:bodyPr/>
          <a:lstStyle/>
          <a:p>
            <a:endParaRPr lang="zh-CN" altLang="en-US"/>
          </a:p>
        </p:txBody>
      </p:sp>
      <p:sp>
        <p:nvSpPr>
          <p:cNvPr id="33813" name="Line 42"/>
          <p:cNvSpPr>
            <a:spLocks noChangeShapeType="1"/>
          </p:cNvSpPr>
          <p:nvPr/>
        </p:nvSpPr>
        <p:spPr bwMode="auto">
          <a:xfrm>
            <a:off x="4598988" y="5278438"/>
            <a:ext cx="0" cy="546100"/>
          </a:xfrm>
          <a:prstGeom prst="line">
            <a:avLst/>
          </a:prstGeom>
          <a:noFill/>
          <a:ln w="19050" cap="rnd">
            <a:solidFill>
              <a:srgbClr val="808080"/>
            </a:solidFill>
            <a:prstDash val="sysDot"/>
            <a:round/>
            <a:headEnd/>
            <a:tailEnd/>
          </a:ln>
        </p:spPr>
        <p:txBody>
          <a:bodyPr/>
          <a:lstStyle/>
          <a:p>
            <a:endParaRPr lang="zh-CN" altLang="en-US"/>
          </a:p>
        </p:txBody>
      </p:sp>
      <p:sp>
        <p:nvSpPr>
          <p:cNvPr id="33814" name="Line 48"/>
          <p:cNvSpPr>
            <a:spLocks noChangeShapeType="1"/>
          </p:cNvSpPr>
          <p:nvPr/>
        </p:nvSpPr>
        <p:spPr bwMode="auto">
          <a:xfrm>
            <a:off x="10844213" y="5170488"/>
            <a:ext cx="0" cy="493712"/>
          </a:xfrm>
          <a:prstGeom prst="line">
            <a:avLst/>
          </a:prstGeom>
          <a:noFill/>
          <a:ln w="19050" cap="rnd">
            <a:solidFill>
              <a:srgbClr val="808080"/>
            </a:solidFill>
            <a:prstDash val="sysDot"/>
            <a:round/>
            <a:headEnd/>
            <a:tailEnd/>
          </a:ln>
        </p:spPr>
        <p:txBody>
          <a:bodyPr/>
          <a:lstStyle/>
          <a:p>
            <a:endParaRPr lang="zh-CN" altLang="en-US"/>
          </a:p>
        </p:txBody>
      </p:sp>
      <p:sp>
        <p:nvSpPr>
          <p:cNvPr id="3" name="矩形 2"/>
          <p:cNvSpPr/>
          <p:nvPr/>
        </p:nvSpPr>
        <p:spPr>
          <a:xfrm>
            <a:off x="3784600" y="5732463"/>
            <a:ext cx="1636713" cy="646112"/>
          </a:xfrm>
          <a:prstGeom prst="rect">
            <a:avLst/>
          </a:prstGeom>
        </p:spPr>
        <p:txBody>
          <a:bodyPr>
            <a:spAutoFit/>
          </a:bodyPr>
          <a:lstStyle/>
          <a:p>
            <a:pPr algn="just" defTabSz="1218565" fontAlgn="auto">
              <a:spcBef>
                <a:spcPts val="0"/>
              </a:spcBef>
              <a:spcAft>
                <a:spcPts val="0"/>
              </a:spcAft>
              <a:defRPr/>
            </a:pPr>
            <a:r>
              <a:rPr lang="zh-CN" altLang="en-US" sz="1800" kern="100" dirty="0">
                <a:latin typeface="+mn-ea"/>
                <a:ea typeface="+mn-ea"/>
                <a:cs typeface="Times New Roman" panose="02020603050405020304" pitchFamily="18" charset="0"/>
              </a:rPr>
              <a:t>使社会主义从空想变成科学</a:t>
            </a:r>
            <a:endParaRPr lang="zh-CN" altLang="en-US" sz="1800" dirty="0">
              <a:latin typeface="+mn-ea"/>
              <a:ea typeface="+mn-ea"/>
            </a:endParaRPr>
          </a:p>
        </p:txBody>
      </p:sp>
      <p:sp>
        <p:nvSpPr>
          <p:cNvPr id="70" name="矩形 69"/>
          <p:cNvSpPr/>
          <p:nvPr/>
        </p:nvSpPr>
        <p:spPr>
          <a:xfrm>
            <a:off x="5210175" y="3373438"/>
            <a:ext cx="1638300" cy="646112"/>
          </a:xfrm>
          <a:prstGeom prst="rect">
            <a:avLst/>
          </a:prstGeom>
        </p:spPr>
        <p:txBody>
          <a:bodyPr>
            <a:spAutoFit/>
          </a:bodyPr>
          <a:lstStyle/>
          <a:p>
            <a:pPr algn="just" defTabSz="1218565" fontAlgn="auto">
              <a:spcBef>
                <a:spcPts val="0"/>
              </a:spcBef>
              <a:spcAft>
                <a:spcPts val="0"/>
              </a:spcAft>
              <a:defRPr/>
            </a:pPr>
            <a:r>
              <a:rPr lang="zh-CN" altLang="en-US" sz="1800" kern="100" dirty="0">
                <a:latin typeface="+mn-ea"/>
                <a:ea typeface="+mn-ea"/>
                <a:cs typeface="Times New Roman" panose="02020603050405020304" pitchFamily="18" charset="0"/>
              </a:rPr>
              <a:t>使社会主义从理论变成实践</a:t>
            </a:r>
            <a:endParaRPr lang="zh-CN" altLang="en-US" sz="1800" dirty="0">
              <a:latin typeface="+mn-ea"/>
              <a:ea typeface="+mn-ea"/>
            </a:endParaRPr>
          </a:p>
        </p:txBody>
      </p:sp>
      <p:sp>
        <p:nvSpPr>
          <p:cNvPr id="72" name="矩形 71"/>
          <p:cNvSpPr/>
          <p:nvPr/>
        </p:nvSpPr>
        <p:spPr>
          <a:xfrm>
            <a:off x="6797675" y="5664200"/>
            <a:ext cx="1638300" cy="923925"/>
          </a:xfrm>
          <a:prstGeom prst="rect">
            <a:avLst/>
          </a:prstGeom>
        </p:spPr>
        <p:txBody>
          <a:bodyPr>
            <a:spAutoFit/>
          </a:bodyPr>
          <a:lstStyle/>
          <a:p>
            <a:pPr algn="just" defTabSz="1218565" fontAlgn="auto">
              <a:spcBef>
                <a:spcPts val="0"/>
              </a:spcBef>
              <a:spcAft>
                <a:spcPts val="0"/>
              </a:spcAft>
              <a:defRPr/>
            </a:pPr>
            <a:r>
              <a:rPr lang="zh-CN" altLang="en-US" sz="1800" kern="100" dirty="0">
                <a:latin typeface="+mn-ea"/>
                <a:ea typeface="+mn-ea"/>
                <a:cs typeface="Times New Roman" panose="02020603050405020304" pitchFamily="18" charset="0"/>
              </a:rPr>
              <a:t>实现了社会主义从一国到多国的发展</a:t>
            </a:r>
            <a:endParaRPr lang="zh-CN" altLang="en-US" sz="1800" dirty="0">
              <a:latin typeface="+mn-ea"/>
              <a:ea typeface="+mn-ea"/>
            </a:endParaRPr>
          </a:p>
        </p:txBody>
      </p:sp>
      <p:sp>
        <p:nvSpPr>
          <p:cNvPr id="33818" name="Line 42"/>
          <p:cNvSpPr>
            <a:spLocks noChangeShapeType="1"/>
          </p:cNvSpPr>
          <p:nvPr/>
        </p:nvSpPr>
        <p:spPr bwMode="auto">
          <a:xfrm>
            <a:off x="7604125" y="5222875"/>
            <a:ext cx="0" cy="503238"/>
          </a:xfrm>
          <a:prstGeom prst="line">
            <a:avLst/>
          </a:prstGeom>
          <a:noFill/>
          <a:ln w="19050" cap="rnd">
            <a:solidFill>
              <a:srgbClr val="808080"/>
            </a:solidFill>
            <a:prstDash val="sysDot"/>
            <a:round/>
            <a:headEnd/>
            <a:tailEnd/>
          </a:ln>
        </p:spPr>
        <p:txBody>
          <a:bodyPr/>
          <a:lstStyle/>
          <a:p>
            <a:endParaRPr lang="zh-CN" altLang="en-US"/>
          </a:p>
        </p:txBody>
      </p:sp>
      <p:sp>
        <p:nvSpPr>
          <p:cNvPr id="74" name="矩形 73"/>
          <p:cNvSpPr/>
          <p:nvPr/>
        </p:nvSpPr>
        <p:spPr>
          <a:xfrm>
            <a:off x="8256588" y="3114675"/>
            <a:ext cx="2024062" cy="922338"/>
          </a:xfrm>
          <a:prstGeom prst="rect">
            <a:avLst/>
          </a:prstGeom>
        </p:spPr>
        <p:txBody>
          <a:bodyPr>
            <a:spAutoFit/>
          </a:bodyPr>
          <a:lstStyle/>
          <a:p>
            <a:pPr algn="ctr" defTabSz="1218565" fontAlgn="auto">
              <a:spcBef>
                <a:spcPts val="0"/>
              </a:spcBef>
              <a:spcAft>
                <a:spcPts val="0"/>
              </a:spcAft>
              <a:defRPr/>
            </a:pPr>
            <a:r>
              <a:rPr lang="zh-CN" altLang="en-US" sz="1800" kern="100" dirty="0">
                <a:latin typeface="+mn-ea"/>
                <a:ea typeface="+mn-ea"/>
                <a:cs typeface="Times New Roman" panose="02020603050405020304" pitchFamily="18" charset="0"/>
              </a:rPr>
              <a:t>苏联解体、东欧剧变使社会主义从高潮向低潮转折</a:t>
            </a:r>
            <a:endParaRPr lang="zh-CN" altLang="en-US" sz="1800" dirty="0">
              <a:latin typeface="+mn-ea"/>
              <a:ea typeface="+mn-ea"/>
            </a:endParaRPr>
          </a:p>
        </p:txBody>
      </p:sp>
      <p:sp>
        <p:nvSpPr>
          <p:cNvPr id="76" name="矩形 75"/>
          <p:cNvSpPr/>
          <p:nvPr/>
        </p:nvSpPr>
        <p:spPr>
          <a:xfrm>
            <a:off x="10194925" y="5619750"/>
            <a:ext cx="1560513" cy="923925"/>
          </a:xfrm>
          <a:prstGeom prst="rect">
            <a:avLst/>
          </a:prstGeom>
        </p:spPr>
        <p:txBody>
          <a:bodyPr>
            <a:spAutoFit/>
          </a:bodyPr>
          <a:lstStyle/>
          <a:p>
            <a:pPr algn="ctr" defTabSz="1218565" fontAlgn="auto">
              <a:spcBef>
                <a:spcPts val="0"/>
              </a:spcBef>
              <a:spcAft>
                <a:spcPts val="0"/>
              </a:spcAft>
              <a:defRPr/>
            </a:pPr>
            <a:r>
              <a:rPr lang="zh-CN" altLang="en-US" sz="1800" kern="100" dirty="0">
                <a:latin typeface="+mn-ea"/>
                <a:ea typeface="+mn-ea"/>
                <a:cs typeface="Times New Roman" panose="02020603050405020304" pitchFamily="18" charset="0"/>
              </a:rPr>
              <a:t>中国特色社会主义进入</a:t>
            </a:r>
            <a:r>
              <a:rPr lang="zh-CN" altLang="en-US" sz="1800" kern="100" dirty="0">
                <a:latin typeface="+mn-ea"/>
                <a:ea typeface="+mn-ea"/>
                <a:cs typeface="Times New Roman" panose="02020603050405020304" pitchFamily="18" charset="0"/>
              </a:rPr>
              <a:t>了</a:t>
            </a:r>
            <a:endParaRPr lang="en-US" altLang="zh-CN" sz="1800" kern="100" dirty="0">
              <a:latin typeface="+mn-ea"/>
              <a:ea typeface="+mn-ea"/>
              <a:cs typeface="Times New Roman" panose="02020603050405020304" pitchFamily="18" charset="0"/>
            </a:endParaRPr>
          </a:p>
          <a:p>
            <a:pPr algn="ctr" defTabSz="1218565" fontAlgn="auto">
              <a:spcBef>
                <a:spcPts val="0"/>
              </a:spcBef>
              <a:spcAft>
                <a:spcPts val="0"/>
              </a:spcAft>
              <a:defRPr/>
            </a:pPr>
            <a:r>
              <a:rPr lang="zh-CN" altLang="en-US" sz="1800" kern="100" dirty="0">
                <a:latin typeface="+mn-ea"/>
                <a:ea typeface="+mn-ea"/>
                <a:cs typeface="Times New Roman" panose="02020603050405020304" pitchFamily="18" charset="0"/>
              </a:rPr>
              <a:t>新时代</a:t>
            </a:r>
            <a:endParaRPr lang="zh-CN" altLang="en-US" sz="1800" dirty="0">
              <a:latin typeface="+mn-ea"/>
              <a:ea typeface="+mn-ea"/>
            </a:endParaRPr>
          </a:p>
        </p:txBody>
      </p:sp>
      <p:pic>
        <p:nvPicPr>
          <p:cNvPr id="33821" name="图片 34"/>
          <p:cNvPicPr>
            <a:picLocks noChangeAspect="1"/>
          </p:cNvPicPr>
          <p:nvPr/>
        </p:nvPicPr>
        <p:blipFill>
          <a:blip r:embed="rId5"/>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34818"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34819"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32" name="矩形 31"/>
          <p:cNvSpPr/>
          <p:nvPr/>
        </p:nvSpPr>
        <p:spPr>
          <a:xfrm>
            <a:off x="512763" y="1298575"/>
            <a:ext cx="6484937" cy="554038"/>
          </a:xfrm>
          <a:prstGeom prst="rect">
            <a:avLst/>
          </a:prstGeom>
        </p:spPr>
        <p:txBody>
          <a:bodyPr>
            <a:spAutoFit/>
          </a:bodyPr>
          <a:lstStyle/>
          <a:p>
            <a:pPr algn="just" defTabSz="1218565" fontAlgn="auto">
              <a:lnSpc>
                <a:spcPct val="150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“三个意味着”非常准确地阐释了新时代的意义和内涵</a:t>
            </a:r>
            <a:endParaRPr lang="zh-CN" altLang="en-US" sz="2000" dirty="0">
              <a:latin typeface="微软雅黑" panose="020B0503020204020204" pitchFamily="34" charset="-122"/>
              <a:ea typeface="微软雅黑" panose="020B0503020204020204" pitchFamily="34" charset="-122"/>
            </a:endParaRPr>
          </a:p>
        </p:txBody>
      </p:sp>
      <p:sp>
        <p:nvSpPr>
          <p:cNvPr id="33" name="MH_Other_4"/>
          <p:cNvSpPr/>
          <p:nvPr>
            <p:custDataLst>
              <p:tags r:id="rId1"/>
            </p:custDataLst>
          </p:nvPr>
        </p:nvSpPr>
        <p:spPr>
          <a:xfrm>
            <a:off x="368300" y="2233613"/>
            <a:ext cx="3074988" cy="415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rgbClr val="FFFFFF"/>
              </a:solidFill>
            </a:endParaRPr>
          </a:p>
        </p:txBody>
      </p:sp>
      <p:sp>
        <p:nvSpPr>
          <p:cNvPr id="34" name="MH_Other_5"/>
          <p:cNvSpPr/>
          <p:nvPr>
            <p:custDataLst>
              <p:tags r:id="rId2"/>
            </p:custDataLst>
          </p:nvPr>
        </p:nvSpPr>
        <p:spPr>
          <a:xfrm flipH="1">
            <a:off x="2825750" y="5534025"/>
            <a:ext cx="625475" cy="852488"/>
          </a:xfrm>
          <a:prstGeom prst="rtTriangle">
            <a:avLst/>
          </a:prstGeom>
          <a:pattFill prst="wdUpDiag">
            <a:fgClr>
              <a:srgbClr val="FFFFFF"/>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rgbClr val="FFFFFF"/>
              </a:solidFill>
            </a:endParaRPr>
          </a:p>
        </p:txBody>
      </p:sp>
      <p:sp>
        <p:nvSpPr>
          <p:cNvPr id="37" name="矩形 36"/>
          <p:cNvSpPr/>
          <p:nvPr/>
        </p:nvSpPr>
        <p:spPr>
          <a:xfrm>
            <a:off x="887413" y="2324100"/>
            <a:ext cx="2036762" cy="515938"/>
          </a:xfrm>
          <a:prstGeom prst="rect">
            <a:avLst/>
          </a:prstGeom>
        </p:spPr>
        <p:txBody>
          <a:bodyPr>
            <a:spAutoFit/>
          </a:bodyPr>
          <a:lstStyle/>
          <a:p>
            <a:pPr algn="just" defTabSz="1218565" fontAlgn="auto">
              <a:lnSpc>
                <a:spcPct val="125000"/>
              </a:lnSpc>
              <a:spcBef>
                <a:spcPts val="0"/>
              </a:spcBef>
              <a:spcAft>
                <a:spcPts val="0"/>
              </a:spcAft>
              <a:defRPr/>
            </a:pP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第三个意味着</a:t>
            </a:r>
            <a:endPar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矩形 37"/>
          <p:cNvSpPr/>
          <p:nvPr/>
        </p:nvSpPr>
        <p:spPr>
          <a:xfrm>
            <a:off x="433388" y="2865438"/>
            <a:ext cx="2886075" cy="3478212"/>
          </a:xfrm>
          <a:prstGeom prst="rect">
            <a:avLst/>
          </a:prstGeom>
        </p:spPr>
        <p:txBody>
          <a:bodyPr>
            <a:spAutoFit/>
          </a:bodyPr>
          <a:lstStyle/>
          <a:p>
            <a:pPr algn="just" defTabSz="1218565" fontAlgn="auto">
              <a:lnSpc>
                <a:spcPct val="110000"/>
              </a:lnSpc>
              <a:spcBef>
                <a:spcPts val="0"/>
              </a:spcBef>
              <a:spcAft>
                <a:spcPts val="0"/>
              </a:spcAft>
              <a:defRPr/>
            </a:pPr>
            <a:r>
              <a:rPr lang="zh-CN" altLang="en-US" sz="2000" kern="100" dirty="0">
                <a:latin typeface="+mn-ea"/>
                <a:ea typeface="+mn-ea"/>
                <a:cs typeface="Times New Roman" panose="02020603050405020304" pitchFamily="18" charset="0"/>
              </a:rPr>
              <a:t>意味着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p>
        </p:txBody>
      </p:sp>
      <p:sp>
        <p:nvSpPr>
          <p:cNvPr id="2" name="下箭头 1"/>
          <p:cNvSpPr/>
          <p:nvPr/>
        </p:nvSpPr>
        <p:spPr>
          <a:xfrm rot="16200000">
            <a:off x="3209131" y="2064544"/>
            <a:ext cx="490538" cy="1060450"/>
          </a:xfrm>
          <a:prstGeom prst="downArrow">
            <a:avLst/>
          </a:prstGeom>
          <a:solidFill>
            <a:srgbClr val="BC0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p>
        </p:txBody>
      </p:sp>
      <p:sp>
        <p:nvSpPr>
          <p:cNvPr id="39" name="矩形 38"/>
          <p:cNvSpPr/>
          <p:nvPr/>
        </p:nvSpPr>
        <p:spPr>
          <a:xfrm>
            <a:off x="4143375" y="2352675"/>
            <a:ext cx="5110163" cy="476250"/>
          </a:xfrm>
          <a:prstGeom prst="rect">
            <a:avLst/>
          </a:prstGeom>
        </p:spPr>
        <p:txBody>
          <a:bodyPr>
            <a:spAutoFit/>
          </a:bodyPr>
          <a:lstStyle/>
          <a:p>
            <a:pPr algn="just" defTabSz="1218565" fontAlgn="auto">
              <a:lnSpc>
                <a:spcPct val="125000"/>
              </a:lnSpc>
              <a:spcBef>
                <a:spcPts val="0"/>
              </a:spcBef>
              <a:spcAft>
                <a:spcPts val="0"/>
              </a:spcAft>
              <a:defRPr/>
            </a:pP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是从人类社会发展的维度来讲的</a:t>
            </a:r>
            <a:endPar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矩形 34"/>
          <p:cNvSpPr/>
          <p:nvPr/>
        </p:nvSpPr>
        <p:spPr>
          <a:xfrm>
            <a:off x="3984625" y="3513138"/>
            <a:ext cx="7232650" cy="1754187"/>
          </a:xfrm>
          <a:prstGeom prst="rect">
            <a:avLst/>
          </a:prstGeom>
        </p:spPr>
        <p:txBody>
          <a:bodyPr>
            <a:spAutoFit/>
          </a:bodyPr>
          <a:lstStyle/>
          <a:p>
            <a:pPr marL="342900" indent="-342900" algn="just" defTabSz="1218565" fontAlgn="auto">
              <a:lnSpc>
                <a:spcPct val="150000"/>
              </a:lnSpc>
              <a:spcBef>
                <a:spcPts val="0"/>
              </a:spcBef>
              <a:spcAft>
                <a:spcPts val="0"/>
              </a:spcAft>
              <a:buFont typeface="Wingdings" panose="05000000000000000000" pitchFamily="2" charset="2"/>
              <a:buChar char="p"/>
              <a:defRPr/>
            </a:pPr>
            <a:r>
              <a:rPr lang="zh-CN" altLang="en-US" sz="1800" kern="100" dirty="0">
                <a:latin typeface="+mn-ea"/>
                <a:ea typeface="+mn-ea"/>
                <a:cs typeface="Times New Roman" panose="02020603050405020304" pitchFamily="18" charset="0"/>
              </a:rPr>
              <a:t>这是一个中国能为人类发展作出更大贡献的时代。我国为人类减贫作出了突出贡献，创造性地提出了共商、共建、共享的“一带一路”倡议，提出了构建人类命运共同体，特别是我们走出了一条不同于西方的现代化道路，这条道路对发展中国家具有很大的吸引力。</a:t>
            </a:r>
            <a:endParaRPr lang="en-US" altLang="zh-CN" sz="1800" kern="100" dirty="0">
              <a:latin typeface="+mn-ea"/>
              <a:ea typeface="+mn-ea"/>
              <a:cs typeface="Times New Roman" panose="02020603050405020304" pitchFamily="18" charset="0"/>
            </a:endParaRPr>
          </a:p>
        </p:txBody>
      </p:sp>
      <p:pic>
        <p:nvPicPr>
          <p:cNvPr id="34828" name="图片 12"/>
          <p:cNvPicPr>
            <a:picLocks noChangeAspect="1"/>
          </p:cNvPicPr>
          <p:nvPr/>
        </p:nvPicPr>
        <p:blipFill>
          <a:blip r:embed="rId4"/>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35842"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35843"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11" name="圆角矩形 10"/>
          <p:cNvSpPr/>
          <p:nvPr/>
        </p:nvSpPr>
        <p:spPr>
          <a:xfrm>
            <a:off x="315913" y="1762125"/>
            <a:ext cx="11517312"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1012825" y="1393825"/>
            <a:ext cx="10112375"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885825" y="1420813"/>
            <a:ext cx="10239375"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（三）顶层设计：新时代中国特色社会主义总任务总依据总布局</a:t>
            </a:r>
          </a:p>
        </p:txBody>
      </p:sp>
      <p:sp>
        <p:nvSpPr>
          <p:cNvPr id="33" name="MH_Text_1"/>
          <p:cNvSpPr/>
          <p:nvPr>
            <p:custDataLst>
              <p:tags r:id="rId1"/>
            </p:custDataLst>
          </p:nvPr>
        </p:nvSpPr>
        <p:spPr>
          <a:xfrm>
            <a:off x="5553075" y="3263900"/>
            <a:ext cx="4222750" cy="633413"/>
          </a:xfrm>
          <a:prstGeom prst="rect">
            <a:avLst/>
          </a:prstGeom>
          <a:solidFill>
            <a:srgbClr val="01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zh-CN" altLang="en-US" dirty="0">
                <a:solidFill>
                  <a:srgbClr val="FFFFFF"/>
                </a:solidFill>
                <a:ea typeface="微软雅黑" panose="020B0503020204020204" pitchFamily="34" charset="-122"/>
              </a:rPr>
              <a:t>这讲的是总依据</a:t>
            </a:r>
          </a:p>
        </p:txBody>
      </p:sp>
      <p:sp>
        <p:nvSpPr>
          <p:cNvPr id="34" name="MH_Other_1"/>
          <p:cNvSpPr/>
          <p:nvPr>
            <p:custDataLst>
              <p:tags r:id="rId2"/>
            </p:custDataLst>
          </p:nvPr>
        </p:nvSpPr>
        <p:spPr>
          <a:xfrm>
            <a:off x="9925050" y="3071813"/>
            <a:ext cx="168275" cy="168275"/>
          </a:xfrm>
          <a:prstGeom prst="rect">
            <a:avLst/>
          </a:prstGeom>
          <a:solidFill>
            <a:srgbClr val="02CE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rgbClr val="FFFFFF"/>
              </a:solidFill>
              <a:ea typeface="微软雅黑" panose="020B0503020204020204" pitchFamily="34" charset="-122"/>
            </a:endParaRPr>
          </a:p>
        </p:txBody>
      </p:sp>
      <p:sp>
        <p:nvSpPr>
          <p:cNvPr id="36" name="MH_Text_2"/>
          <p:cNvSpPr/>
          <p:nvPr>
            <p:custDataLst>
              <p:tags r:id="rId3"/>
            </p:custDataLst>
          </p:nvPr>
        </p:nvSpPr>
        <p:spPr>
          <a:xfrm>
            <a:off x="5553075" y="4487863"/>
            <a:ext cx="4222750" cy="633412"/>
          </a:xfrm>
          <a:prstGeom prst="rect">
            <a:avLst/>
          </a:prstGeom>
          <a:solidFill>
            <a:srgbClr val="DB38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zh-CN" altLang="en-US" dirty="0">
                <a:solidFill>
                  <a:srgbClr val="FFFFFF"/>
                </a:solidFill>
                <a:ea typeface="微软雅黑" panose="020B0503020204020204" pitchFamily="34" charset="-122"/>
              </a:rPr>
              <a:t>这讲的是总任务</a:t>
            </a:r>
          </a:p>
        </p:txBody>
      </p:sp>
      <p:sp>
        <p:nvSpPr>
          <p:cNvPr id="37" name="MH_Other_2"/>
          <p:cNvSpPr/>
          <p:nvPr>
            <p:custDataLst>
              <p:tags r:id="rId4"/>
            </p:custDataLst>
          </p:nvPr>
        </p:nvSpPr>
        <p:spPr>
          <a:xfrm>
            <a:off x="9925050" y="4295775"/>
            <a:ext cx="168275" cy="166688"/>
          </a:xfrm>
          <a:prstGeom prst="rect">
            <a:avLst/>
          </a:prstGeom>
          <a:solidFill>
            <a:srgbClr val="E56B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rgbClr val="FFFFFF"/>
              </a:solidFill>
              <a:ea typeface="微软雅黑" panose="020B0503020204020204" pitchFamily="34" charset="-122"/>
            </a:endParaRPr>
          </a:p>
        </p:txBody>
      </p:sp>
      <p:sp>
        <p:nvSpPr>
          <p:cNvPr id="39" name="MH_Text_3"/>
          <p:cNvSpPr/>
          <p:nvPr>
            <p:custDataLst>
              <p:tags r:id="rId5"/>
            </p:custDataLst>
          </p:nvPr>
        </p:nvSpPr>
        <p:spPr>
          <a:xfrm>
            <a:off x="5553075" y="5711825"/>
            <a:ext cx="4222750" cy="631825"/>
          </a:xfrm>
          <a:prstGeom prst="rect">
            <a:avLst/>
          </a:prstGeom>
          <a:solidFill>
            <a:srgbClr val="F070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zh-CN" altLang="en-US" dirty="0">
                <a:solidFill>
                  <a:srgbClr val="FFFFFF"/>
                </a:solidFill>
                <a:ea typeface="微软雅黑" panose="020B0503020204020204" pitchFamily="34" charset="-122"/>
              </a:rPr>
              <a:t>这讲的是总布局</a:t>
            </a:r>
          </a:p>
        </p:txBody>
      </p:sp>
      <p:sp>
        <p:nvSpPr>
          <p:cNvPr id="40" name="MH_Other_3"/>
          <p:cNvSpPr/>
          <p:nvPr>
            <p:custDataLst>
              <p:tags r:id="rId6"/>
            </p:custDataLst>
          </p:nvPr>
        </p:nvSpPr>
        <p:spPr>
          <a:xfrm>
            <a:off x="9925050" y="5519738"/>
            <a:ext cx="168275" cy="166687"/>
          </a:xfrm>
          <a:prstGeom prst="rect">
            <a:avLst/>
          </a:prstGeom>
          <a:solidFill>
            <a:srgbClr val="F49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srgbClr val="FFFFFF"/>
              </a:solidFill>
              <a:ea typeface="微软雅黑" panose="020B0503020204020204" pitchFamily="34" charset="-122"/>
            </a:endParaRPr>
          </a:p>
        </p:txBody>
      </p:sp>
      <p:sp>
        <p:nvSpPr>
          <p:cNvPr id="35853" name="MH_Other_4"/>
          <p:cNvSpPr>
            <a:spLocks noEditPoints="1"/>
          </p:cNvSpPr>
          <p:nvPr>
            <p:custDataLst>
              <p:tags r:id="rId7"/>
            </p:custDataLst>
          </p:nvPr>
        </p:nvSpPr>
        <p:spPr bwMode="auto">
          <a:xfrm rot="5400000">
            <a:off x="1657350" y="3419475"/>
            <a:ext cx="354013" cy="322263"/>
          </a:xfrm>
          <a:custGeom>
            <a:avLst/>
            <a:gdLst>
              <a:gd name="T0" fmla="*/ 2147483647 w 115"/>
              <a:gd name="T1" fmla="*/ 2147483647 h 105"/>
              <a:gd name="T2" fmla="*/ 2147483647 w 115"/>
              <a:gd name="T3" fmla="*/ 2147483647 h 105"/>
              <a:gd name="T4" fmla="*/ 2147483647 w 115"/>
              <a:gd name="T5" fmla="*/ 2147483647 h 105"/>
              <a:gd name="T6" fmla="*/ 2147483647 w 115"/>
              <a:gd name="T7" fmla="*/ 2147483647 h 105"/>
              <a:gd name="T8" fmla="*/ 2147483647 w 115"/>
              <a:gd name="T9" fmla="*/ 2147483647 h 105"/>
              <a:gd name="T10" fmla="*/ 2147483647 w 115"/>
              <a:gd name="T11" fmla="*/ 2147483647 h 105"/>
              <a:gd name="T12" fmla="*/ 2147483647 w 115"/>
              <a:gd name="T13" fmla="*/ 2147483647 h 105"/>
              <a:gd name="T14" fmla="*/ 2147483647 w 115"/>
              <a:gd name="T15" fmla="*/ 2147483647 h 105"/>
              <a:gd name="T16" fmla="*/ 2147483647 w 115"/>
              <a:gd name="T17" fmla="*/ 2147483647 h 105"/>
              <a:gd name="T18" fmla="*/ 2147483647 w 115"/>
              <a:gd name="T19" fmla="*/ 2147483647 h 105"/>
              <a:gd name="T20" fmla="*/ 2147483647 w 115"/>
              <a:gd name="T21" fmla="*/ 2147483647 h 105"/>
              <a:gd name="T22" fmla="*/ 2147483647 w 115"/>
              <a:gd name="T23" fmla="*/ 2147483647 h 105"/>
              <a:gd name="T24" fmla="*/ 2147483647 w 115"/>
              <a:gd name="T25" fmla="*/ 2147483647 h 105"/>
              <a:gd name="T26" fmla="*/ 2147483647 w 115"/>
              <a:gd name="T27" fmla="*/ 2147483647 h 105"/>
              <a:gd name="T28" fmla="*/ 2147483647 w 115"/>
              <a:gd name="T29" fmla="*/ 2147483647 h 105"/>
              <a:gd name="T30" fmla="*/ 2147483647 w 115"/>
              <a:gd name="T31" fmla="*/ 2147483647 h 105"/>
              <a:gd name="T32" fmla="*/ 2147483647 w 115"/>
              <a:gd name="T33" fmla="*/ 2147483647 h 105"/>
              <a:gd name="T34" fmla="*/ 2147483647 w 115"/>
              <a:gd name="T35" fmla="*/ 2147483647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05"/>
              <a:gd name="T56" fmla="*/ 115 w 115"/>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rgbClr val="018F84"/>
          </a:solidFill>
          <a:ln w="9525">
            <a:noFill/>
            <a:miter lim="800000"/>
            <a:headEnd/>
            <a:tailEnd/>
          </a:ln>
        </p:spPr>
        <p:txBody>
          <a:bodyPr/>
          <a:lstStyle/>
          <a:p>
            <a:endParaRPr lang="zh-CN" altLang="en-US">
              <a:latin typeface="Calibri" pitchFamily="34" charset="0"/>
            </a:endParaRPr>
          </a:p>
        </p:txBody>
      </p:sp>
      <p:sp>
        <p:nvSpPr>
          <p:cNvPr id="35854" name="MH_Other_5"/>
          <p:cNvSpPr>
            <a:spLocks noEditPoints="1"/>
          </p:cNvSpPr>
          <p:nvPr>
            <p:custDataLst>
              <p:tags r:id="rId8"/>
            </p:custDataLst>
          </p:nvPr>
        </p:nvSpPr>
        <p:spPr bwMode="auto">
          <a:xfrm rot="5400000">
            <a:off x="1657351" y="4643437"/>
            <a:ext cx="354012" cy="322263"/>
          </a:xfrm>
          <a:custGeom>
            <a:avLst/>
            <a:gdLst>
              <a:gd name="T0" fmla="*/ 2147483647 w 115"/>
              <a:gd name="T1" fmla="*/ 2147483647 h 105"/>
              <a:gd name="T2" fmla="*/ 2147483647 w 115"/>
              <a:gd name="T3" fmla="*/ 2147483647 h 105"/>
              <a:gd name="T4" fmla="*/ 2147483647 w 115"/>
              <a:gd name="T5" fmla="*/ 2147483647 h 105"/>
              <a:gd name="T6" fmla="*/ 2147483647 w 115"/>
              <a:gd name="T7" fmla="*/ 2147483647 h 105"/>
              <a:gd name="T8" fmla="*/ 2147483647 w 115"/>
              <a:gd name="T9" fmla="*/ 2147483647 h 105"/>
              <a:gd name="T10" fmla="*/ 2147483647 w 115"/>
              <a:gd name="T11" fmla="*/ 2147483647 h 105"/>
              <a:gd name="T12" fmla="*/ 2147483647 w 115"/>
              <a:gd name="T13" fmla="*/ 2147483647 h 105"/>
              <a:gd name="T14" fmla="*/ 2147483647 w 115"/>
              <a:gd name="T15" fmla="*/ 2147483647 h 105"/>
              <a:gd name="T16" fmla="*/ 2147483647 w 115"/>
              <a:gd name="T17" fmla="*/ 2147483647 h 105"/>
              <a:gd name="T18" fmla="*/ 2147483647 w 115"/>
              <a:gd name="T19" fmla="*/ 2147483647 h 105"/>
              <a:gd name="T20" fmla="*/ 2147483647 w 115"/>
              <a:gd name="T21" fmla="*/ 2147483647 h 105"/>
              <a:gd name="T22" fmla="*/ 2147483647 w 115"/>
              <a:gd name="T23" fmla="*/ 2147483647 h 105"/>
              <a:gd name="T24" fmla="*/ 2147483647 w 115"/>
              <a:gd name="T25" fmla="*/ 2147483647 h 105"/>
              <a:gd name="T26" fmla="*/ 2147483647 w 115"/>
              <a:gd name="T27" fmla="*/ 2147483647 h 105"/>
              <a:gd name="T28" fmla="*/ 2147483647 w 115"/>
              <a:gd name="T29" fmla="*/ 2147483647 h 105"/>
              <a:gd name="T30" fmla="*/ 2147483647 w 115"/>
              <a:gd name="T31" fmla="*/ 2147483647 h 105"/>
              <a:gd name="T32" fmla="*/ 2147483647 w 115"/>
              <a:gd name="T33" fmla="*/ 2147483647 h 105"/>
              <a:gd name="T34" fmla="*/ 2147483647 w 115"/>
              <a:gd name="T35" fmla="*/ 2147483647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05"/>
              <a:gd name="T56" fmla="*/ 115 w 115"/>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rgbClr val="DB382E"/>
          </a:solidFill>
          <a:ln w="9525">
            <a:noFill/>
            <a:miter lim="800000"/>
            <a:headEnd/>
            <a:tailEnd/>
          </a:ln>
        </p:spPr>
        <p:txBody>
          <a:bodyPr/>
          <a:lstStyle/>
          <a:p>
            <a:endParaRPr lang="zh-CN" altLang="en-US">
              <a:latin typeface="Calibri" pitchFamily="34" charset="0"/>
            </a:endParaRPr>
          </a:p>
        </p:txBody>
      </p:sp>
      <p:sp>
        <p:nvSpPr>
          <p:cNvPr id="35855" name="MH_Other_6"/>
          <p:cNvSpPr>
            <a:spLocks noEditPoints="1"/>
          </p:cNvSpPr>
          <p:nvPr>
            <p:custDataLst>
              <p:tags r:id="rId9"/>
            </p:custDataLst>
          </p:nvPr>
        </p:nvSpPr>
        <p:spPr bwMode="auto">
          <a:xfrm rot="5400000">
            <a:off x="1657350" y="5867400"/>
            <a:ext cx="354013" cy="322263"/>
          </a:xfrm>
          <a:custGeom>
            <a:avLst/>
            <a:gdLst>
              <a:gd name="T0" fmla="*/ 2147483647 w 115"/>
              <a:gd name="T1" fmla="*/ 2147483647 h 105"/>
              <a:gd name="T2" fmla="*/ 2147483647 w 115"/>
              <a:gd name="T3" fmla="*/ 2147483647 h 105"/>
              <a:gd name="T4" fmla="*/ 2147483647 w 115"/>
              <a:gd name="T5" fmla="*/ 2147483647 h 105"/>
              <a:gd name="T6" fmla="*/ 2147483647 w 115"/>
              <a:gd name="T7" fmla="*/ 2147483647 h 105"/>
              <a:gd name="T8" fmla="*/ 2147483647 w 115"/>
              <a:gd name="T9" fmla="*/ 2147483647 h 105"/>
              <a:gd name="T10" fmla="*/ 2147483647 w 115"/>
              <a:gd name="T11" fmla="*/ 2147483647 h 105"/>
              <a:gd name="T12" fmla="*/ 2147483647 w 115"/>
              <a:gd name="T13" fmla="*/ 2147483647 h 105"/>
              <a:gd name="T14" fmla="*/ 2147483647 w 115"/>
              <a:gd name="T15" fmla="*/ 2147483647 h 105"/>
              <a:gd name="T16" fmla="*/ 2147483647 w 115"/>
              <a:gd name="T17" fmla="*/ 2147483647 h 105"/>
              <a:gd name="T18" fmla="*/ 2147483647 w 115"/>
              <a:gd name="T19" fmla="*/ 2147483647 h 105"/>
              <a:gd name="T20" fmla="*/ 2147483647 w 115"/>
              <a:gd name="T21" fmla="*/ 2147483647 h 105"/>
              <a:gd name="T22" fmla="*/ 2147483647 w 115"/>
              <a:gd name="T23" fmla="*/ 2147483647 h 105"/>
              <a:gd name="T24" fmla="*/ 2147483647 w 115"/>
              <a:gd name="T25" fmla="*/ 2147483647 h 105"/>
              <a:gd name="T26" fmla="*/ 2147483647 w 115"/>
              <a:gd name="T27" fmla="*/ 2147483647 h 105"/>
              <a:gd name="T28" fmla="*/ 2147483647 w 115"/>
              <a:gd name="T29" fmla="*/ 2147483647 h 105"/>
              <a:gd name="T30" fmla="*/ 2147483647 w 115"/>
              <a:gd name="T31" fmla="*/ 2147483647 h 105"/>
              <a:gd name="T32" fmla="*/ 2147483647 w 115"/>
              <a:gd name="T33" fmla="*/ 2147483647 h 105"/>
              <a:gd name="T34" fmla="*/ 2147483647 w 115"/>
              <a:gd name="T35" fmla="*/ 2147483647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05"/>
              <a:gd name="T56" fmla="*/ 115 w 115"/>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rgbClr val="F0703D"/>
          </a:solidFill>
          <a:ln w="9525">
            <a:noFill/>
            <a:miter lim="800000"/>
            <a:headEnd/>
            <a:tailEnd/>
          </a:ln>
        </p:spPr>
        <p:txBody>
          <a:bodyPr/>
          <a:lstStyle/>
          <a:p>
            <a:endParaRPr lang="zh-CN" altLang="en-US">
              <a:latin typeface="Calibri" pitchFamily="34" charset="0"/>
            </a:endParaRPr>
          </a:p>
        </p:txBody>
      </p:sp>
      <p:sp>
        <p:nvSpPr>
          <p:cNvPr id="44" name="矩形 43"/>
          <p:cNvSpPr/>
          <p:nvPr/>
        </p:nvSpPr>
        <p:spPr>
          <a:xfrm>
            <a:off x="642938" y="2368550"/>
            <a:ext cx="4645025" cy="554038"/>
          </a:xfrm>
          <a:prstGeom prst="rect">
            <a:avLst/>
          </a:prstGeom>
        </p:spPr>
        <p:txBody>
          <a:bodyPr>
            <a:spAutoFit/>
          </a:bodyPr>
          <a:lstStyle/>
          <a:p>
            <a:pPr algn="ctr" defTabSz="1218565" fontAlgn="auto">
              <a:lnSpc>
                <a:spcPct val="150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新时代的顶层设计主要解决三个问题</a:t>
            </a:r>
            <a:endParaRPr lang="zh-CN" altLang="en-US" sz="2000" dirty="0">
              <a:latin typeface="微软雅黑" panose="020B0503020204020204" pitchFamily="34" charset="-122"/>
              <a:ea typeface="微软雅黑" panose="020B0503020204020204" pitchFamily="34" charset="-122"/>
            </a:endParaRPr>
          </a:p>
        </p:txBody>
      </p:sp>
      <p:sp>
        <p:nvSpPr>
          <p:cNvPr id="46" name="矩形 45"/>
          <p:cNvSpPr/>
          <p:nvPr/>
        </p:nvSpPr>
        <p:spPr>
          <a:xfrm>
            <a:off x="2238375" y="3375025"/>
            <a:ext cx="2647950" cy="461963"/>
          </a:xfrm>
          <a:prstGeom prst="rect">
            <a:avLst/>
          </a:prstGeom>
        </p:spPr>
        <p:txBody>
          <a:bodyPr wrap="none">
            <a:spAutoFit/>
          </a:bodyPr>
          <a:lstStyle/>
          <a:p>
            <a:pPr defTabSz="1218565" fontAlgn="auto">
              <a:spcBef>
                <a:spcPts val="0"/>
              </a:spcBef>
              <a:spcAft>
                <a:spcPts val="0"/>
              </a:spcAft>
              <a:defRPr/>
            </a:pPr>
            <a:r>
              <a:rPr lang="zh-CN" altLang="en-US" b="1" kern="100" dirty="0">
                <a:latin typeface="华文行楷" panose="02010800040101010101" pitchFamily="2" charset="-122"/>
                <a:ea typeface="华文行楷" panose="02010800040101010101" pitchFamily="2" charset="-122"/>
                <a:cs typeface="Times New Roman" panose="02020603050405020304" pitchFamily="18" charset="0"/>
              </a:rPr>
              <a:t>我们现在在哪里？</a:t>
            </a:r>
            <a:endParaRPr lang="zh-CN" altLang="en-US" b="1" dirty="0">
              <a:latin typeface="华文行楷" panose="02010800040101010101" pitchFamily="2" charset="-122"/>
              <a:ea typeface="华文行楷" panose="02010800040101010101" pitchFamily="2" charset="-122"/>
            </a:endParaRPr>
          </a:p>
        </p:txBody>
      </p:sp>
      <p:sp>
        <p:nvSpPr>
          <p:cNvPr id="47" name="矩形 46"/>
          <p:cNvSpPr/>
          <p:nvPr/>
        </p:nvSpPr>
        <p:spPr>
          <a:xfrm>
            <a:off x="2238375" y="4573588"/>
            <a:ext cx="2955925" cy="461962"/>
          </a:xfrm>
          <a:prstGeom prst="rect">
            <a:avLst/>
          </a:prstGeom>
        </p:spPr>
        <p:txBody>
          <a:bodyPr wrap="none">
            <a:spAutoFit/>
          </a:bodyPr>
          <a:lstStyle/>
          <a:p>
            <a:pPr defTabSz="1218565" fontAlgn="auto">
              <a:spcBef>
                <a:spcPts val="0"/>
              </a:spcBef>
              <a:spcAft>
                <a:spcPts val="0"/>
              </a:spcAft>
              <a:defRPr/>
            </a:pPr>
            <a:r>
              <a:rPr lang="zh-CN" altLang="en-US" b="1" kern="100" dirty="0">
                <a:latin typeface="华文行楷" panose="02010800040101010101" pitchFamily="2" charset="-122"/>
                <a:ea typeface="华文行楷" panose="02010800040101010101" pitchFamily="2" charset="-122"/>
                <a:cs typeface="Times New Roman" panose="02020603050405020304" pitchFamily="18" charset="0"/>
              </a:rPr>
              <a:t>我们未来要去哪里？</a:t>
            </a:r>
            <a:endParaRPr lang="zh-CN" altLang="en-US" b="1" dirty="0">
              <a:latin typeface="华文行楷" panose="02010800040101010101" pitchFamily="2" charset="-122"/>
              <a:ea typeface="华文行楷" panose="02010800040101010101" pitchFamily="2" charset="-122"/>
            </a:endParaRPr>
          </a:p>
        </p:txBody>
      </p:sp>
      <p:sp>
        <p:nvSpPr>
          <p:cNvPr id="48" name="矩形 47"/>
          <p:cNvSpPr/>
          <p:nvPr/>
        </p:nvSpPr>
        <p:spPr>
          <a:xfrm>
            <a:off x="2227263" y="5826125"/>
            <a:ext cx="2646362" cy="461963"/>
          </a:xfrm>
          <a:prstGeom prst="rect">
            <a:avLst/>
          </a:prstGeom>
        </p:spPr>
        <p:txBody>
          <a:bodyPr wrap="none">
            <a:spAutoFit/>
          </a:bodyPr>
          <a:lstStyle/>
          <a:p>
            <a:pPr defTabSz="1218565" fontAlgn="auto">
              <a:spcBef>
                <a:spcPts val="0"/>
              </a:spcBef>
              <a:spcAft>
                <a:spcPts val="0"/>
              </a:spcAft>
              <a:defRPr/>
            </a:pPr>
            <a:r>
              <a:rPr lang="zh-CN" altLang="en-US" b="1" kern="100" dirty="0">
                <a:latin typeface="华文行楷" panose="02010800040101010101" pitchFamily="2" charset="-122"/>
                <a:ea typeface="华文行楷" panose="02010800040101010101" pitchFamily="2" charset="-122"/>
                <a:cs typeface="Times New Roman" panose="02020603050405020304" pitchFamily="18" charset="0"/>
              </a:rPr>
              <a:t>我们到底怎么去？</a:t>
            </a:r>
            <a:endParaRPr lang="zh-CN" altLang="en-US" b="1" dirty="0">
              <a:latin typeface="华文行楷" panose="02010800040101010101" pitchFamily="2" charset="-122"/>
              <a:ea typeface="华文行楷" panose="02010800040101010101" pitchFamily="2" charset="-122"/>
            </a:endParaRPr>
          </a:p>
        </p:txBody>
      </p:sp>
      <p:pic>
        <p:nvPicPr>
          <p:cNvPr id="35860" name="图片 20"/>
          <p:cNvPicPr>
            <a:picLocks noChangeAspect="1"/>
          </p:cNvPicPr>
          <p:nvPr/>
        </p:nvPicPr>
        <p:blipFill>
          <a:blip r:embed="rId11"/>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36866"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36867" name="矩形 5"/>
          <p:cNvSpPr>
            <a:spLocks noChangeArrowheads="1"/>
          </p:cNvSpPr>
          <p:nvPr/>
        </p:nvSpPr>
        <p:spPr bwMode="auto">
          <a:xfrm>
            <a:off x="881063" y="258763"/>
            <a:ext cx="7761287"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66" name="圆角矩形 65"/>
          <p:cNvSpPr/>
          <p:nvPr/>
        </p:nvSpPr>
        <p:spPr>
          <a:xfrm>
            <a:off x="925513" y="1763713"/>
            <a:ext cx="10407650" cy="1458912"/>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67" name="TextBox 9">
            <a:hlinkClick r:id="" action="ppaction://hlinkshowjump?jump=nextslide"/>
          </p:cNvPr>
          <p:cNvSpPr txBox="1"/>
          <p:nvPr/>
        </p:nvSpPr>
        <p:spPr>
          <a:xfrm>
            <a:off x="3775075" y="1395413"/>
            <a:ext cx="4164013" cy="577850"/>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9" name="矩形 8"/>
          <p:cNvSpPr/>
          <p:nvPr/>
        </p:nvSpPr>
        <p:spPr>
          <a:xfrm>
            <a:off x="4508500" y="1422400"/>
            <a:ext cx="2697163"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党的十九大报告</a:t>
            </a:r>
          </a:p>
        </p:txBody>
      </p:sp>
      <p:sp>
        <p:nvSpPr>
          <p:cNvPr id="10" name="矩形 9"/>
          <p:cNvSpPr/>
          <p:nvPr/>
        </p:nvSpPr>
        <p:spPr>
          <a:xfrm>
            <a:off x="1393825" y="2116138"/>
            <a:ext cx="9491663" cy="862012"/>
          </a:xfrm>
          <a:prstGeom prst="rect">
            <a:avLst/>
          </a:prstGeom>
        </p:spPr>
        <p:txBody>
          <a:bodyPr>
            <a:spAutoFit/>
          </a:bodyPr>
          <a:lstStyle/>
          <a:p>
            <a:pPr algn="just" defTabSz="1218565" fontAlgn="auto">
              <a:lnSpc>
                <a:spcPct val="125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我国社会主要矛盾已经转化为人民日益增长的美好生活需要和不平衡不充分的发展之间的</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矛盾。</a:t>
            </a:r>
            <a:endParaRPr lang="zh-CN" altLang="en-US" sz="2000" dirty="0">
              <a:latin typeface="微软雅黑" panose="020B0503020204020204" pitchFamily="34" charset="-122"/>
              <a:ea typeface="微软雅黑" panose="020B0503020204020204" pitchFamily="34" charset="-122"/>
            </a:endParaRPr>
          </a:p>
        </p:txBody>
      </p:sp>
      <p:grpSp>
        <p:nvGrpSpPr>
          <p:cNvPr id="11" name="Group 84"/>
          <p:cNvGrpSpPr>
            <a:grpSpLocks/>
          </p:cNvGrpSpPr>
          <p:nvPr/>
        </p:nvGrpSpPr>
        <p:grpSpPr bwMode="auto">
          <a:xfrm>
            <a:off x="3698875" y="4565650"/>
            <a:ext cx="304800" cy="985838"/>
            <a:chOff x="2971801" y="2190750"/>
            <a:chExt cx="228599" cy="1101725"/>
          </a:xfrm>
        </p:grpSpPr>
        <p:cxnSp>
          <p:nvCxnSpPr>
            <p:cNvPr id="13" name="Straight Connector 85"/>
            <p:cNvCxnSpPr/>
            <p:nvPr/>
          </p:nvCxnSpPr>
          <p:spPr>
            <a:xfrm rot="16200000" flipV="1">
              <a:off x="2478088" y="2684463"/>
              <a:ext cx="1101725" cy="114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87"/>
            <p:cNvCxnSpPr/>
            <p:nvPr/>
          </p:nvCxnSpPr>
          <p:spPr>
            <a:xfrm rot="5400000" flipH="1" flipV="1">
              <a:off x="2592388" y="2684463"/>
              <a:ext cx="1101725" cy="114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Rectangle 81"/>
          <p:cNvSpPr/>
          <p:nvPr/>
        </p:nvSpPr>
        <p:spPr>
          <a:xfrm>
            <a:off x="3292475" y="3448050"/>
            <a:ext cx="1117600" cy="1117600"/>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en-US" sz="2665">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8" name="Group 92"/>
          <p:cNvGrpSpPr>
            <a:grpSpLocks/>
          </p:cNvGrpSpPr>
          <p:nvPr/>
        </p:nvGrpSpPr>
        <p:grpSpPr bwMode="auto">
          <a:xfrm>
            <a:off x="6481763" y="4565650"/>
            <a:ext cx="304800" cy="985838"/>
            <a:chOff x="2971801" y="2190750"/>
            <a:chExt cx="228599" cy="1101725"/>
          </a:xfrm>
        </p:grpSpPr>
        <p:cxnSp>
          <p:nvCxnSpPr>
            <p:cNvPr id="19" name="Straight Connector 93"/>
            <p:cNvCxnSpPr/>
            <p:nvPr/>
          </p:nvCxnSpPr>
          <p:spPr>
            <a:xfrm rot="16200000" flipV="1">
              <a:off x="2478088" y="2684463"/>
              <a:ext cx="1101725" cy="114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94"/>
            <p:cNvCxnSpPr/>
            <p:nvPr/>
          </p:nvCxnSpPr>
          <p:spPr>
            <a:xfrm rot="5400000" flipH="1" flipV="1">
              <a:off x="2592388" y="2684463"/>
              <a:ext cx="1101725" cy="114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2" name="Rectangle 89"/>
          <p:cNvSpPr/>
          <p:nvPr/>
        </p:nvSpPr>
        <p:spPr>
          <a:xfrm>
            <a:off x="6075363" y="3448050"/>
            <a:ext cx="1117600" cy="1117600"/>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en-US" sz="2665">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Freeform 130"/>
          <p:cNvSpPr>
            <a:spLocks noEditPoints="1"/>
          </p:cNvSpPr>
          <p:nvPr/>
        </p:nvSpPr>
        <p:spPr bwMode="auto">
          <a:xfrm>
            <a:off x="6384925" y="3759200"/>
            <a:ext cx="496888" cy="496888"/>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rgbClr val="FFFFFF"/>
          </a:solidFill>
          <a:ln w="9525">
            <a:noFill/>
            <a:round/>
          </a:ln>
        </p:spPr>
        <p:txBody>
          <a:bodyPr lIns="121896" tIns="60948" rIns="121896" bIns="60948"/>
          <a:lstStyle/>
          <a:p>
            <a:pPr defTabSz="1218565" fontAlgn="auto">
              <a:lnSpc>
                <a:spcPct val="120000"/>
              </a:lnSpc>
              <a:spcBef>
                <a:spcPts val="0"/>
              </a:spcBef>
              <a:spcAft>
                <a:spcPts val="0"/>
              </a:spcAft>
              <a:defRPr/>
            </a:pPr>
            <a:endParaRPr lang="en-US" sz="2665">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Freeform 130"/>
          <p:cNvSpPr>
            <a:spLocks noEditPoints="1"/>
          </p:cNvSpPr>
          <p:nvPr/>
        </p:nvSpPr>
        <p:spPr bwMode="auto">
          <a:xfrm>
            <a:off x="3602038" y="3759200"/>
            <a:ext cx="496887" cy="496888"/>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rgbClr val="FFFFFF"/>
          </a:solidFill>
          <a:ln w="9525">
            <a:noFill/>
            <a:round/>
          </a:ln>
        </p:spPr>
        <p:txBody>
          <a:bodyPr lIns="121896" tIns="60948" rIns="121896" bIns="60948"/>
          <a:lstStyle/>
          <a:p>
            <a:pPr defTabSz="1218565" fontAlgn="auto">
              <a:lnSpc>
                <a:spcPct val="120000"/>
              </a:lnSpc>
              <a:spcBef>
                <a:spcPts val="0"/>
              </a:spcBef>
              <a:spcAft>
                <a:spcPts val="0"/>
              </a:spcAft>
              <a:defRPr/>
            </a:pPr>
            <a:endParaRPr lang="en-US" sz="2665">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4" name="Group 99"/>
          <p:cNvGrpSpPr>
            <a:grpSpLocks/>
          </p:cNvGrpSpPr>
          <p:nvPr/>
        </p:nvGrpSpPr>
        <p:grpSpPr bwMode="auto">
          <a:xfrm>
            <a:off x="9299575" y="4565650"/>
            <a:ext cx="304800" cy="985838"/>
            <a:chOff x="2971801" y="2190750"/>
            <a:chExt cx="228599" cy="1101725"/>
          </a:xfrm>
        </p:grpSpPr>
        <p:cxnSp>
          <p:nvCxnSpPr>
            <p:cNvPr id="25" name="Straight Connector 100"/>
            <p:cNvCxnSpPr/>
            <p:nvPr/>
          </p:nvCxnSpPr>
          <p:spPr>
            <a:xfrm rot="16200000" flipV="1">
              <a:off x="2478088" y="2684463"/>
              <a:ext cx="1101725" cy="114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101"/>
            <p:cNvCxnSpPr/>
            <p:nvPr/>
          </p:nvCxnSpPr>
          <p:spPr>
            <a:xfrm rot="5400000" flipH="1" flipV="1">
              <a:off x="2592388" y="2684463"/>
              <a:ext cx="1101725" cy="114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Rectangle 96"/>
          <p:cNvSpPr/>
          <p:nvPr/>
        </p:nvSpPr>
        <p:spPr>
          <a:xfrm>
            <a:off x="8893175" y="3448050"/>
            <a:ext cx="1117600" cy="1117600"/>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en-US" sz="2665">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Right Arrow 162"/>
          <p:cNvSpPr/>
          <p:nvPr/>
        </p:nvSpPr>
        <p:spPr>
          <a:xfrm>
            <a:off x="2471738" y="3759200"/>
            <a:ext cx="468312" cy="488950"/>
          </a:xfrm>
          <a:prstGeom prst="rightArrow">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en-US" sz="2665">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Freeform 130"/>
          <p:cNvSpPr>
            <a:spLocks noEditPoints="1"/>
          </p:cNvSpPr>
          <p:nvPr/>
        </p:nvSpPr>
        <p:spPr bwMode="auto">
          <a:xfrm>
            <a:off x="9199563" y="3759200"/>
            <a:ext cx="495300" cy="496888"/>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rgbClr val="FFFFFF"/>
          </a:solidFill>
          <a:ln w="9525">
            <a:noFill/>
            <a:round/>
          </a:ln>
        </p:spPr>
        <p:txBody>
          <a:bodyPr lIns="121896" tIns="60948" rIns="121896" bIns="60948"/>
          <a:lstStyle/>
          <a:p>
            <a:pPr defTabSz="1218565" fontAlgn="auto">
              <a:lnSpc>
                <a:spcPct val="120000"/>
              </a:lnSpc>
              <a:spcBef>
                <a:spcPts val="0"/>
              </a:spcBef>
              <a:spcAft>
                <a:spcPts val="0"/>
              </a:spcAft>
              <a:defRPr/>
            </a:pPr>
            <a:endParaRPr lang="en-US" sz="2665">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矩形 40"/>
          <p:cNvSpPr/>
          <p:nvPr/>
        </p:nvSpPr>
        <p:spPr>
          <a:xfrm>
            <a:off x="690563" y="3397250"/>
            <a:ext cx="2000250" cy="1246188"/>
          </a:xfrm>
          <a:prstGeom prst="rect">
            <a:avLst/>
          </a:prstGeom>
        </p:spPr>
        <p:txBody>
          <a:bodyPr>
            <a:spAutoFit/>
          </a:bodyPr>
          <a:lstStyle/>
          <a:p>
            <a:pPr algn="ctr" defTabSz="1218565" fontAlgn="auto">
              <a:lnSpc>
                <a:spcPct val="125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我国社会</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defTabSz="1218565" fontAlgn="auto">
              <a:lnSpc>
                <a:spcPct val="125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主要矛盾</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defTabSz="1218565" fontAlgn="auto">
              <a:lnSpc>
                <a:spcPct val="125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转化的理由</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2" name="矩形 41"/>
          <p:cNvSpPr/>
          <p:nvPr/>
        </p:nvSpPr>
        <p:spPr>
          <a:xfrm>
            <a:off x="2921000" y="5551488"/>
            <a:ext cx="1793875" cy="708025"/>
          </a:xfrm>
          <a:prstGeom prst="rect">
            <a:avLst/>
          </a:prstGeom>
        </p:spPr>
        <p:txBody>
          <a:bodyPr>
            <a:spAutoFit/>
          </a:bodyPr>
          <a:lstStyle/>
          <a:p>
            <a:pPr algn="ctr" defTabSz="1218565" fontAlgn="auto">
              <a:spcBef>
                <a:spcPts val="0"/>
              </a:spcBef>
              <a:spcAft>
                <a:spcPts val="0"/>
              </a:spcAft>
              <a:defRPr/>
            </a:pPr>
            <a:r>
              <a:rPr lang="zh-CN" altLang="en-US" sz="2000" kern="100" dirty="0">
                <a:latin typeface="+mn-ea"/>
                <a:ea typeface="+mn-ea"/>
                <a:cs typeface="Times New Roman" panose="02020603050405020304" pitchFamily="18" charset="0"/>
              </a:rPr>
              <a:t>我国</a:t>
            </a:r>
            <a:r>
              <a:rPr lang="zh-CN" altLang="en-US" sz="2000" kern="100" dirty="0">
                <a:latin typeface="+mn-ea"/>
                <a:ea typeface="+mn-ea"/>
                <a:cs typeface="Times New Roman" panose="02020603050405020304" pitchFamily="18" charset="0"/>
              </a:rPr>
              <a:t>社会</a:t>
            </a:r>
            <a:endParaRPr lang="en-US" altLang="zh-CN" sz="2000" kern="100" dirty="0">
              <a:latin typeface="+mn-ea"/>
              <a:ea typeface="+mn-ea"/>
              <a:cs typeface="Times New Roman" panose="02020603050405020304" pitchFamily="18" charset="0"/>
            </a:endParaRPr>
          </a:p>
          <a:p>
            <a:pPr algn="ctr" defTabSz="1218565" fontAlgn="auto">
              <a:spcBef>
                <a:spcPts val="0"/>
              </a:spcBef>
              <a:spcAft>
                <a:spcPts val="0"/>
              </a:spcAft>
              <a:defRPr/>
            </a:pPr>
            <a:r>
              <a:rPr lang="zh-CN" altLang="en-US" sz="2000" kern="100" dirty="0">
                <a:latin typeface="+mn-ea"/>
                <a:ea typeface="+mn-ea"/>
                <a:cs typeface="Times New Roman" panose="02020603050405020304" pitchFamily="18" charset="0"/>
              </a:rPr>
              <a:t>生产</a:t>
            </a:r>
            <a:r>
              <a:rPr lang="zh-CN" altLang="en-US" sz="2000" kern="100" dirty="0">
                <a:latin typeface="+mn-ea"/>
                <a:ea typeface="+mn-ea"/>
                <a:cs typeface="Times New Roman" panose="02020603050405020304" pitchFamily="18" charset="0"/>
              </a:rPr>
              <a:t>不再落后</a:t>
            </a:r>
            <a:endParaRPr lang="zh-CN" altLang="en-US" sz="2000" dirty="0">
              <a:latin typeface="+mn-ea"/>
              <a:ea typeface="+mn-ea"/>
            </a:endParaRPr>
          </a:p>
        </p:txBody>
      </p:sp>
      <p:sp>
        <p:nvSpPr>
          <p:cNvPr id="43" name="矩形 42"/>
          <p:cNvSpPr/>
          <p:nvPr/>
        </p:nvSpPr>
        <p:spPr>
          <a:xfrm>
            <a:off x="5737225" y="5584825"/>
            <a:ext cx="1792288" cy="708025"/>
          </a:xfrm>
          <a:prstGeom prst="rect">
            <a:avLst/>
          </a:prstGeom>
        </p:spPr>
        <p:txBody>
          <a:bodyPr>
            <a:spAutoFit/>
          </a:bodyPr>
          <a:lstStyle/>
          <a:p>
            <a:pPr algn="ctr" defTabSz="1218565" fontAlgn="auto">
              <a:spcBef>
                <a:spcPts val="0"/>
              </a:spcBef>
              <a:spcAft>
                <a:spcPts val="0"/>
              </a:spcAft>
              <a:defRPr/>
            </a:pPr>
            <a:r>
              <a:rPr lang="zh-CN" altLang="en-US" sz="2000" kern="100" dirty="0">
                <a:latin typeface="+mn-ea"/>
                <a:ea typeface="+mn-ea"/>
                <a:cs typeface="Times New Roman" panose="02020603050405020304" pitchFamily="18" charset="0"/>
              </a:rPr>
              <a:t>人民需求</a:t>
            </a:r>
            <a:r>
              <a:rPr lang="zh-CN" altLang="en-US" sz="2000" kern="100" dirty="0">
                <a:latin typeface="+mn-ea"/>
                <a:ea typeface="+mn-ea"/>
                <a:cs typeface="Times New Roman" panose="02020603050405020304" pitchFamily="18" charset="0"/>
              </a:rPr>
              <a:t>和</a:t>
            </a:r>
            <a:endParaRPr lang="en-US" altLang="zh-CN" sz="2000" kern="100" dirty="0">
              <a:latin typeface="+mn-ea"/>
              <a:ea typeface="+mn-ea"/>
              <a:cs typeface="Times New Roman" panose="02020603050405020304" pitchFamily="18" charset="0"/>
            </a:endParaRPr>
          </a:p>
          <a:p>
            <a:pPr algn="ctr" defTabSz="1218565" fontAlgn="auto">
              <a:spcBef>
                <a:spcPts val="0"/>
              </a:spcBef>
              <a:spcAft>
                <a:spcPts val="0"/>
              </a:spcAft>
              <a:defRPr/>
            </a:pPr>
            <a:r>
              <a:rPr lang="zh-CN" altLang="en-US" sz="2000" kern="100" dirty="0">
                <a:latin typeface="+mn-ea"/>
                <a:ea typeface="+mn-ea"/>
                <a:cs typeface="Times New Roman" panose="02020603050405020304" pitchFamily="18" charset="0"/>
              </a:rPr>
              <a:t>过去</a:t>
            </a:r>
            <a:r>
              <a:rPr lang="zh-CN" altLang="en-US" sz="2000" kern="100" dirty="0">
                <a:latin typeface="+mn-ea"/>
                <a:ea typeface="+mn-ea"/>
                <a:cs typeface="Times New Roman" panose="02020603050405020304" pitchFamily="18" charset="0"/>
              </a:rPr>
              <a:t>不一样</a:t>
            </a:r>
            <a:endParaRPr lang="zh-CN" altLang="en-US" sz="2000" dirty="0">
              <a:latin typeface="+mn-ea"/>
              <a:ea typeface="+mn-ea"/>
            </a:endParaRPr>
          </a:p>
        </p:txBody>
      </p:sp>
      <p:sp>
        <p:nvSpPr>
          <p:cNvPr id="44" name="矩形 43"/>
          <p:cNvSpPr/>
          <p:nvPr/>
        </p:nvSpPr>
        <p:spPr>
          <a:xfrm>
            <a:off x="7939088" y="5551488"/>
            <a:ext cx="2987675" cy="1016000"/>
          </a:xfrm>
          <a:prstGeom prst="rect">
            <a:avLst/>
          </a:prstGeom>
        </p:spPr>
        <p:txBody>
          <a:bodyPr>
            <a:spAutoFit/>
          </a:bodyPr>
          <a:lstStyle/>
          <a:p>
            <a:pPr algn="ctr" defTabSz="1218565" fontAlgn="auto">
              <a:spcBef>
                <a:spcPts val="0"/>
              </a:spcBef>
              <a:spcAft>
                <a:spcPts val="0"/>
              </a:spcAft>
              <a:defRPr/>
            </a:pPr>
            <a:r>
              <a:rPr lang="zh-CN" altLang="en-US" sz="2000" kern="100" dirty="0">
                <a:latin typeface="+mn-ea"/>
                <a:ea typeface="+mn-ea"/>
                <a:cs typeface="Times New Roman" panose="02020603050405020304" pitchFamily="18" charset="0"/>
              </a:rPr>
              <a:t>目前制约人们实现美好生活需要的最重要的问题是不平衡不充分的发展</a:t>
            </a:r>
            <a:endParaRPr lang="zh-CN" altLang="en-US" sz="2000" dirty="0">
              <a:latin typeface="+mn-ea"/>
              <a:ea typeface="+mn-ea"/>
            </a:endParaRPr>
          </a:p>
        </p:txBody>
      </p:sp>
      <p:pic>
        <p:nvPicPr>
          <p:cNvPr id="36886" name="图片 44"/>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par>
                                <p:cTn id="13" presetID="18" presetClass="entr" presetSubtype="1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Left)">
                                      <p:cBhvr>
                                        <p:cTn id="15" dur="500"/>
                                        <p:tgtEl>
                                          <p:spTgt spid="18"/>
                                        </p:tgtEl>
                                      </p:cBhvr>
                                    </p:animEffect>
                                  </p:childTnLst>
                                </p:cTn>
                              </p:par>
                            </p:childTnLst>
                          </p:cTn>
                        </p:par>
                        <p:par>
                          <p:cTn id="16" fill="hold">
                            <p:stCondLst>
                              <p:cond delay="500"/>
                            </p:stCondLst>
                            <p:childTnLst>
                              <p:par>
                                <p:cTn id="17" presetID="18" presetClass="entr" presetSubtype="1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trips(down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37890"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37891"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11" name="圆角矩形 10"/>
          <p:cNvSpPr/>
          <p:nvPr/>
        </p:nvSpPr>
        <p:spPr>
          <a:xfrm>
            <a:off x="315913" y="1762125"/>
            <a:ext cx="11517312"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1995488" y="1393825"/>
            <a:ext cx="8097837"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1963738" y="1420813"/>
            <a:ext cx="8083550"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（四）重点部署：改革、法治、国防、外交、党建</a:t>
            </a:r>
          </a:p>
        </p:txBody>
      </p:sp>
      <p:sp>
        <p:nvSpPr>
          <p:cNvPr id="21" name="MH_Other_1"/>
          <p:cNvSpPr>
            <a:spLocks noChangeShapeType="1"/>
          </p:cNvSpPr>
          <p:nvPr>
            <p:custDataLst>
              <p:tags r:id="rId1"/>
            </p:custDataLst>
          </p:nvPr>
        </p:nvSpPr>
        <p:spPr bwMode="auto">
          <a:xfrm flipV="1">
            <a:off x="635000" y="2611438"/>
            <a:ext cx="1912938" cy="1327150"/>
          </a:xfrm>
          <a:prstGeom prst="line">
            <a:avLst/>
          </a:prstGeom>
          <a:noFill/>
          <a:ln w="38100" cap="rnd">
            <a:solidFill>
              <a:schemeClr val="accent1">
                <a:lumMod val="40000"/>
                <a:lumOff val="60000"/>
              </a:schemeClr>
            </a:solidFill>
            <a:prstDash val="sysDot"/>
            <a:round/>
            <a:tailEnd type="triangle" w="med" len="med"/>
          </a:ln>
          <a:extLst>
            <a:ext uri="{909E8E84-426E-40DD-AFC4-6F175D3DCCD1}"/>
          </a:extLst>
        </p:spPr>
        <p:txBody>
          <a:bodyPr lIns="0" tIns="0" rIns="0" bIns="0">
            <a:normAutofit fontScale="25000" lnSpcReduction="20000"/>
          </a:bodyPr>
          <a:lstStyle/>
          <a:p>
            <a:pPr defTabSz="1218565" fontAlgn="auto">
              <a:spcBef>
                <a:spcPts val="0"/>
              </a:spcBef>
              <a:spcAft>
                <a:spcPts val="0"/>
              </a:spcAft>
              <a:defRPr/>
            </a:pPr>
            <a:endParaRPr lang="zh-CN" altLang="en-US">
              <a:solidFill>
                <a:srgbClr val="FFFFFF"/>
              </a:solidFill>
              <a:latin typeface="+mn-lt"/>
              <a:ea typeface="+mn-ea"/>
            </a:endParaRPr>
          </a:p>
        </p:txBody>
      </p:sp>
      <p:sp>
        <p:nvSpPr>
          <p:cNvPr id="22" name="MH_Other_2"/>
          <p:cNvSpPr>
            <a:spLocks noChangeShapeType="1"/>
          </p:cNvSpPr>
          <p:nvPr>
            <p:custDataLst>
              <p:tags r:id="rId2"/>
            </p:custDataLst>
          </p:nvPr>
        </p:nvSpPr>
        <p:spPr bwMode="auto">
          <a:xfrm flipV="1">
            <a:off x="623888" y="4083050"/>
            <a:ext cx="1924050" cy="0"/>
          </a:xfrm>
          <a:prstGeom prst="line">
            <a:avLst/>
          </a:prstGeom>
          <a:noFill/>
          <a:ln w="38100" cap="rnd">
            <a:solidFill>
              <a:schemeClr val="accent1">
                <a:lumMod val="40000"/>
                <a:lumOff val="60000"/>
              </a:schemeClr>
            </a:solidFill>
            <a:prstDash val="sysDot"/>
            <a:round/>
            <a:tailEnd type="triangle" w="med" len="med"/>
          </a:ln>
          <a:extLst>
            <a:ext uri="{909E8E84-426E-40DD-AFC4-6F175D3DCCD1}"/>
          </a:extLst>
        </p:spPr>
        <p:txBody>
          <a:bodyPr lIns="0" tIns="0" rIns="0" bIns="0">
            <a:normAutofit fontScale="25000" lnSpcReduction="20000"/>
          </a:bodyPr>
          <a:lstStyle/>
          <a:p>
            <a:pPr defTabSz="1218565" fontAlgn="auto">
              <a:spcBef>
                <a:spcPts val="0"/>
              </a:spcBef>
              <a:spcAft>
                <a:spcPts val="0"/>
              </a:spcAft>
              <a:defRPr/>
            </a:pPr>
            <a:endParaRPr lang="zh-CN" altLang="en-US">
              <a:solidFill>
                <a:srgbClr val="FFFFFF"/>
              </a:solidFill>
              <a:latin typeface="+mn-lt"/>
              <a:ea typeface="+mn-ea"/>
            </a:endParaRPr>
          </a:p>
        </p:txBody>
      </p:sp>
      <p:sp>
        <p:nvSpPr>
          <p:cNvPr id="23" name="MH_Other_3"/>
          <p:cNvSpPr>
            <a:spLocks noChangeShapeType="1"/>
          </p:cNvSpPr>
          <p:nvPr>
            <p:custDataLst>
              <p:tags r:id="rId3"/>
            </p:custDataLst>
          </p:nvPr>
        </p:nvSpPr>
        <p:spPr bwMode="auto">
          <a:xfrm>
            <a:off x="755650" y="4297363"/>
            <a:ext cx="1766888" cy="1363662"/>
          </a:xfrm>
          <a:prstGeom prst="line">
            <a:avLst/>
          </a:prstGeom>
          <a:noFill/>
          <a:ln w="38100" cap="rnd">
            <a:solidFill>
              <a:schemeClr val="accent1">
                <a:lumMod val="40000"/>
                <a:lumOff val="60000"/>
              </a:schemeClr>
            </a:solidFill>
            <a:prstDash val="sysDot"/>
            <a:round/>
            <a:tailEnd type="triangle" w="med" len="med"/>
          </a:ln>
          <a:extLst>
            <a:ext uri="{909E8E84-426E-40DD-AFC4-6F175D3DCCD1}"/>
          </a:extLst>
        </p:spPr>
        <p:txBody>
          <a:bodyPr lIns="0" tIns="0" rIns="0" bIns="0">
            <a:normAutofit fontScale="25000" lnSpcReduction="20000"/>
          </a:bodyPr>
          <a:lstStyle/>
          <a:p>
            <a:pPr defTabSz="1218565" fontAlgn="auto">
              <a:spcBef>
                <a:spcPts val="0"/>
              </a:spcBef>
              <a:spcAft>
                <a:spcPts val="0"/>
              </a:spcAft>
              <a:defRPr/>
            </a:pPr>
            <a:endParaRPr lang="zh-CN" altLang="en-US">
              <a:solidFill>
                <a:srgbClr val="FFFFFF"/>
              </a:solidFill>
              <a:latin typeface="+mn-lt"/>
              <a:ea typeface="+mn-ea"/>
            </a:endParaRPr>
          </a:p>
        </p:txBody>
      </p:sp>
      <p:sp>
        <p:nvSpPr>
          <p:cNvPr id="37898" name="MH_SubTitle_1"/>
          <p:cNvSpPr>
            <a:spLocks noChangeArrowheads="1"/>
          </p:cNvSpPr>
          <p:nvPr>
            <p:custDataLst>
              <p:tags r:id="rId4"/>
            </p:custDataLst>
          </p:nvPr>
        </p:nvSpPr>
        <p:spPr bwMode="gray">
          <a:xfrm>
            <a:off x="2589213" y="2312988"/>
            <a:ext cx="1412875" cy="498475"/>
          </a:xfrm>
          <a:prstGeom prst="roundRect">
            <a:avLst>
              <a:gd name="adj" fmla="val 50000"/>
            </a:avLst>
          </a:prstGeom>
          <a:solidFill>
            <a:schemeClr val="accent2"/>
          </a:solidFill>
          <a:ln w="9525">
            <a:noFill/>
            <a:round/>
            <a:headEnd/>
            <a:tailEnd/>
          </a:ln>
        </p:spPr>
        <p:txBody>
          <a:bodyPr lIns="0" tIns="0" rIns="0" bIns="0" anchor="ctr" anchorCtr="1"/>
          <a:lstStyle/>
          <a:p>
            <a:endParaRPr kumimoji="1" lang="zh-TW" altLang="en-US">
              <a:solidFill>
                <a:srgbClr val="FFFFFF"/>
              </a:solidFill>
              <a:latin typeface="Calibri" pitchFamily="34" charset="0"/>
              <a:ea typeface="PMingLiU" pitchFamily="18" charset="-120"/>
            </a:endParaRPr>
          </a:p>
        </p:txBody>
      </p:sp>
      <p:sp>
        <p:nvSpPr>
          <p:cNvPr id="27" name="MH_Other_4"/>
          <p:cNvSpPr>
            <a:spLocks noChangeArrowheads="1"/>
          </p:cNvSpPr>
          <p:nvPr>
            <p:custDataLst>
              <p:tags r:id="rId5"/>
            </p:custDataLst>
          </p:nvPr>
        </p:nvSpPr>
        <p:spPr bwMode="gray">
          <a:xfrm>
            <a:off x="400050" y="3363913"/>
            <a:ext cx="1292225" cy="1292225"/>
          </a:xfrm>
          <a:prstGeom prst="ellipse">
            <a:avLst/>
          </a:prstGeom>
          <a:solidFill>
            <a:schemeClr val="accent1">
              <a:lumMod val="40000"/>
              <a:lumOff val="60000"/>
            </a:schemeClr>
          </a:solidFill>
          <a:ln>
            <a:noFill/>
          </a:ln>
        </p:spPr>
        <p:txBody>
          <a:bodyPr lIns="0" tIns="0" rIns="0" bIns="0" anchor="ctr" anchorCtr="1">
            <a:normAutofit/>
          </a:bodyPr>
          <a:lstStyle/>
          <a:p>
            <a:pPr algn="ctr" defTabSz="1218565" fontAlgn="auto">
              <a:spcBef>
                <a:spcPts val="0"/>
              </a:spcBef>
              <a:spcAft>
                <a:spcPts val="0"/>
              </a:spcAft>
              <a:defRPr/>
            </a:pPr>
            <a:endParaRPr kumimoji="1" lang="zh-TW" altLang="en-US" dirty="0">
              <a:solidFill>
                <a:srgbClr val="FFFFFF"/>
              </a:solidFill>
              <a:latin typeface="+mn-lt"/>
              <a:ea typeface="+mn-ea"/>
            </a:endParaRPr>
          </a:p>
        </p:txBody>
      </p:sp>
      <p:sp>
        <p:nvSpPr>
          <p:cNvPr id="28" name="MH_Title_1"/>
          <p:cNvSpPr/>
          <p:nvPr>
            <p:custDataLst>
              <p:tags r:id="rId6"/>
            </p:custDataLst>
          </p:nvPr>
        </p:nvSpPr>
        <p:spPr>
          <a:xfrm>
            <a:off x="542925" y="3508375"/>
            <a:ext cx="1004888" cy="10048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8565" fontAlgn="auto">
              <a:spcBef>
                <a:spcPts val="0"/>
              </a:spcBef>
              <a:spcAft>
                <a:spcPts val="0"/>
              </a:spcAft>
              <a:defRPr/>
            </a:pPr>
            <a:r>
              <a:rPr lang="zh-CN" altLang="en-US" b="1" dirty="0">
                <a:solidFill>
                  <a:srgbClr val="FFFFFF"/>
                </a:solidFill>
                <a:latin typeface="微软雅黑" panose="020B0503020204020204" pitchFamily="34" charset="-122"/>
                <a:ea typeface="微软雅黑" panose="020B0503020204020204" pitchFamily="34" charset="-122"/>
              </a:rPr>
              <a:t> </a:t>
            </a:r>
            <a:endParaRPr lang="zh-TW" altLang="en-US" sz="1800" b="1" dirty="0">
              <a:solidFill>
                <a:srgbClr val="FFFFFF"/>
              </a:solidFill>
              <a:latin typeface="微软雅黑" panose="020B0503020204020204" pitchFamily="34" charset="-122"/>
              <a:ea typeface="微软雅黑" panose="020B0503020204020204" pitchFamily="34" charset="-122"/>
            </a:endParaRPr>
          </a:p>
        </p:txBody>
      </p:sp>
      <p:sp>
        <p:nvSpPr>
          <p:cNvPr id="29" name="矩形 28"/>
          <p:cNvSpPr/>
          <p:nvPr/>
        </p:nvSpPr>
        <p:spPr>
          <a:xfrm>
            <a:off x="2498725" y="2305050"/>
            <a:ext cx="1592263" cy="514350"/>
          </a:xfrm>
          <a:prstGeom prst="rect">
            <a:avLst/>
          </a:prstGeom>
        </p:spPr>
        <p:txBody>
          <a:bodyPr>
            <a:spAutoFit/>
          </a:bodyPr>
          <a:lstStyle/>
          <a:p>
            <a:pPr algn="ctr" defTabSz="1218565" fontAlgn="auto">
              <a:lnSpc>
                <a:spcPct val="125000"/>
              </a:lnSpc>
              <a:spcBef>
                <a:spcPts val="0"/>
              </a:spcBef>
              <a:spcAft>
                <a:spcPts val="0"/>
              </a:spcAft>
              <a:defRPr/>
            </a:pP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体制机制</a:t>
            </a:r>
            <a:endParaRPr lang="en-US" altLang="zh-CN" sz="2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矩形 29"/>
          <p:cNvSpPr/>
          <p:nvPr/>
        </p:nvSpPr>
        <p:spPr>
          <a:xfrm>
            <a:off x="2493963" y="2843213"/>
            <a:ext cx="3719512" cy="923925"/>
          </a:xfrm>
          <a:prstGeom prst="rect">
            <a:avLst/>
          </a:prstGeom>
        </p:spPr>
        <p:txBody>
          <a:bodyPr>
            <a:spAutoFit/>
          </a:bodyPr>
          <a:lstStyle/>
          <a:p>
            <a:pPr algn="just" defTabSz="1218565" fontAlgn="auto">
              <a:spcBef>
                <a:spcPts val="0"/>
              </a:spcBef>
              <a:spcAft>
                <a:spcPts val="0"/>
              </a:spcAft>
              <a:defRPr/>
            </a:pPr>
            <a:r>
              <a:rPr lang="zh-CN" altLang="en-US" sz="1800" kern="100" dirty="0">
                <a:latin typeface="+mn-ea"/>
                <a:ea typeface="+mn-ea"/>
                <a:cs typeface="Times New Roman" panose="02020603050405020304" pitchFamily="18" charset="0"/>
              </a:rPr>
              <a:t>明确全面深化改革总目标是完善和发展中国特色社会主义制度、推进国家治理体系和治理能力现代化</a:t>
            </a:r>
            <a:endParaRPr lang="zh-CN" altLang="en-US" sz="1800" dirty="0">
              <a:latin typeface="+mn-ea"/>
              <a:ea typeface="+mn-ea"/>
            </a:endParaRPr>
          </a:p>
        </p:txBody>
      </p:sp>
      <p:sp>
        <p:nvSpPr>
          <p:cNvPr id="37903" name="MH_SubTitle_1"/>
          <p:cNvSpPr>
            <a:spLocks noChangeArrowheads="1"/>
          </p:cNvSpPr>
          <p:nvPr>
            <p:custDataLst>
              <p:tags r:id="rId7"/>
            </p:custDataLst>
          </p:nvPr>
        </p:nvSpPr>
        <p:spPr bwMode="gray">
          <a:xfrm>
            <a:off x="2589213" y="3830638"/>
            <a:ext cx="1412875" cy="498475"/>
          </a:xfrm>
          <a:prstGeom prst="roundRect">
            <a:avLst>
              <a:gd name="adj" fmla="val 50000"/>
            </a:avLst>
          </a:prstGeom>
          <a:solidFill>
            <a:schemeClr val="accent2"/>
          </a:solidFill>
          <a:ln w="9525">
            <a:noFill/>
            <a:round/>
            <a:headEnd/>
            <a:tailEnd/>
          </a:ln>
        </p:spPr>
        <p:txBody>
          <a:bodyPr lIns="0" tIns="0" rIns="0" bIns="0" anchor="ctr" anchorCtr="1"/>
          <a:lstStyle/>
          <a:p>
            <a:endParaRPr kumimoji="1" lang="zh-TW" altLang="en-US">
              <a:solidFill>
                <a:srgbClr val="FFFFFF"/>
              </a:solidFill>
              <a:latin typeface="Calibri" pitchFamily="34" charset="0"/>
              <a:ea typeface="PMingLiU" pitchFamily="18" charset="-120"/>
            </a:endParaRPr>
          </a:p>
        </p:txBody>
      </p:sp>
      <p:sp>
        <p:nvSpPr>
          <p:cNvPr id="32" name="矩形 31"/>
          <p:cNvSpPr/>
          <p:nvPr/>
        </p:nvSpPr>
        <p:spPr>
          <a:xfrm>
            <a:off x="2498725" y="3821113"/>
            <a:ext cx="1592263" cy="515937"/>
          </a:xfrm>
          <a:prstGeom prst="rect">
            <a:avLst/>
          </a:prstGeom>
        </p:spPr>
        <p:txBody>
          <a:bodyPr>
            <a:spAutoFit/>
          </a:bodyPr>
          <a:lstStyle/>
          <a:p>
            <a:pPr algn="ctr" defTabSz="1218565" fontAlgn="auto">
              <a:lnSpc>
                <a:spcPct val="125000"/>
              </a:lnSpc>
              <a:spcBef>
                <a:spcPts val="0"/>
              </a:spcBef>
              <a:spcAft>
                <a:spcPts val="0"/>
              </a:spcAft>
              <a:defRPr/>
            </a:pP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规    则</a:t>
            </a:r>
            <a:endParaRPr lang="en-US" altLang="zh-CN" sz="2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矩形 34"/>
          <p:cNvSpPr/>
          <p:nvPr/>
        </p:nvSpPr>
        <p:spPr>
          <a:xfrm>
            <a:off x="2501900" y="4378325"/>
            <a:ext cx="3721100" cy="922338"/>
          </a:xfrm>
          <a:prstGeom prst="rect">
            <a:avLst/>
          </a:prstGeom>
        </p:spPr>
        <p:txBody>
          <a:bodyPr>
            <a:spAutoFit/>
          </a:bodyPr>
          <a:lstStyle/>
          <a:p>
            <a:pPr algn="just" defTabSz="1218565" fontAlgn="auto">
              <a:spcBef>
                <a:spcPts val="0"/>
              </a:spcBef>
              <a:spcAft>
                <a:spcPts val="0"/>
              </a:spcAft>
              <a:defRPr/>
            </a:pPr>
            <a:r>
              <a:rPr lang="zh-CN" altLang="en-US" sz="1800" kern="100" dirty="0">
                <a:latin typeface="+mn-ea"/>
                <a:ea typeface="+mn-ea"/>
                <a:cs typeface="Times New Roman" panose="02020603050405020304" pitchFamily="18" charset="0"/>
              </a:rPr>
              <a:t>明确全面推进依法治国总目标是建设中国特色社会主义法治体系、建设社会主义法治国家</a:t>
            </a:r>
            <a:endParaRPr lang="zh-CN" altLang="en-US" sz="1800" dirty="0">
              <a:latin typeface="+mn-ea"/>
              <a:ea typeface="+mn-ea"/>
            </a:endParaRPr>
          </a:p>
        </p:txBody>
      </p:sp>
      <p:sp>
        <p:nvSpPr>
          <p:cNvPr id="37906" name="MH_SubTitle_1"/>
          <p:cNvSpPr>
            <a:spLocks noChangeArrowheads="1"/>
          </p:cNvSpPr>
          <p:nvPr>
            <p:custDataLst>
              <p:tags r:id="rId8"/>
            </p:custDataLst>
          </p:nvPr>
        </p:nvSpPr>
        <p:spPr bwMode="gray">
          <a:xfrm>
            <a:off x="2589213" y="5351463"/>
            <a:ext cx="1412875" cy="496887"/>
          </a:xfrm>
          <a:prstGeom prst="roundRect">
            <a:avLst>
              <a:gd name="adj" fmla="val 50000"/>
            </a:avLst>
          </a:prstGeom>
          <a:solidFill>
            <a:schemeClr val="accent2"/>
          </a:solidFill>
          <a:ln w="9525">
            <a:noFill/>
            <a:round/>
            <a:headEnd/>
            <a:tailEnd/>
          </a:ln>
        </p:spPr>
        <p:txBody>
          <a:bodyPr lIns="0" tIns="0" rIns="0" bIns="0" anchor="ctr" anchorCtr="1"/>
          <a:lstStyle/>
          <a:p>
            <a:endParaRPr kumimoji="1" lang="zh-TW" altLang="en-US">
              <a:solidFill>
                <a:srgbClr val="FFFFFF"/>
              </a:solidFill>
              <a:latin typeface="Calibri" pitchFamily="34" charset="0"/>
              <a:ea typeface="PMingLiU" pitchFamily="18" charset="-120"/>
            </a:endParaRPr>
          </a:p>
        </p:txBody>
      </p:sp>
      <p:sp>
        <p:nvSpPr>
          <p:cNvPr id="45" name="矩形 44"/>
          <p:cNvSpPr/>
          <p:nvPr/>
        </p:nvSpPr>
        <p:spPr>
          <a:xfrm>
            <a:off x="2498725" y="5341938"/>
            <a:ext cx="1592263" cy="476250"/>
          </a:xfrm>
          <a:prstGeom prst="rect">
            <a:avLst/>
          </a:prstGeom>
        </p:spPr>
        <p:txBody>
          <a:bodyPr>
            <a:spAutoFit/>
          </a:bodyPr>
          <a:lstStyle/>
          <a:p>
            <a:pPr algn="ctr" defTabSz="1218565" fontAlgn="auto">
              <a:lnSpc>
                <a:spcPct val="125000"/>
              </a:lnSpc>
              <a:spcBef>
                <a:spcPts val="0"/>
              </a:spcBef>
              <a:spcAft>
                <a:spcPts val="0"/>
              </a:spcAft>
              <a:defRPr/>
            </a:pP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领导力量</a:t>
            </a:r>
            <a:endParaRPr lang="en-US" altLang="zh-CN" sz="2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9" name="矩形 48"/>
          <p:cNvSpPr/>
          <p:nvPr/>
        </p:nvSpPr>
        <p:spPr>
          <a:xfrm>
            <a:off x="2547938" y="5911850"/>
            <a:ext cx="3719512" cy="646113"/>
          </a:xfrm>
          <a:prstGeom prst="rect">
            <a:avLst/>
          </a:prstGeom>
        </p:spPr>
        <p:txBody>
          <a:bodyPr>
            <a:spAutoFit/>
          </a:bodyPr>
          <a:lstStyle/>
          <a:p>
            <a:pPr algn="just" defTabSz="1218565" fontAlgn="auto">
              <a:spcBef>
                <a:spcPts val="0"/>
              </a:spcBef>
              <a:spcAft>
                <a:spcPts val="0"/>
              </a:spcAft>
              <a:defRPr/>
            </a:pPr>
            <a:r>
              <a:rPr lang="zh-CN" altLang="en-US" sz="1800" kern="100" dirty="0">
                <a:latin typeface="+mn-ea"/>
                <a:ea typeface="+mn-ea"/>
                <a:cs typeface="Times New Roman" panose="02020603050405020304" pitchFamily="18" charset="0"/>
              </a:rPr>
              <a:t>提出新时代党的建设总要求，突出政治建设在党的建设中的重要地位</a:t>
            </a:r>
            <a:endParaRPr lang="zh-CN" altLang="en-US" sz="1800" dirty="0">
              <a:latin typeface="+mn-ea"/>
              <a:ea typeface="+mn-ea"/>
            </a:endParaRPr>
          </a:p>
        </p:txBody>
      </p:sp>
      <p:sp>
        <p:nvSpPr>
          <p:cNvPr id="78" name="MH_Other_1"/>
          <p:cNvSpPr>
            <a:spLocks noChangeShapeType="1"/>
          </p:cNvSpPr>
          <p:nvPr>
            <p:custDataLst>
              <p:tags r:id="rId9"/>
            </p:custDataLst>
          </p:nvPr>
        </p:nvSpPr>
        <p:spPr bwMode="auto">
          <a:xfrm flipV="1">
            <a:off x="6731000" y="2987675"/>
            <a:ext cx="2011363" cy="1095375"/>
          </a:xfrm>
          <a:prstGeom prst="line">
            <a:avLst/>
          </a:prstGeom>
          <a:noFill/>
          <a:ln w="38100" cap="rnd">
            <a:solidFill>
              <a:schemeClr val="accent1">
                <a:lumMod val="40000"/>
                <a:lumOff val="60000"/>
              </a:schemeClr>
            </a:solidFill>
            <a:prstDash val="sysDot"/>
            <a:round/>
            <a:tailEnd type="triangle" w="med" len="med"/>
          </a:ln>
          <a:extLst>
            <a:ext uri="{909E8E84-426E-40DD-AFC4-6F175D3DCCD1}"/>
          </a:extLst>
        </p:spPr>
        <p:txBody>
          <a:bodyPr lIns="0" tIns="0" rIns="0" bIns="0">
            <a:normAutofit fontScale="25000" lnSpcReduction="20000"/>
          </a:bodyPr>
          <a:lstStyle/>
          <a:p>
            <a:pPr defTabSz="1218565" fontAlgn="auto">
              <a:spcBef>
                <a:spcPts val="0"/>
              </a:spcBef>
              <a:spcAft>
                <a:spcPts val="0"/>
              </a:spcAft>
              <a:defRPr/>
            </a:pPr>
            <a:endParaRPr lang="zh-CN" altLang="en-US">
              <a:solidFill>
                <a:srgbClr val="FFFFFF"/>
              </a:solidFill>
              <a:latin typeface="+mn-lt"/>
              <a:ea typeface="+mn-ea"/>
            </a:endParaRPr>
          </a:p>
        </p:txBody>
      </p:sp>
      <p:sp>
        <p:nvSpPr>
          <p:cNvPr id="80" name="MH_Other_3"/>
          <p:cNvSpPr>
            <a:spLocks noChangeShapeType="1"/>
          </p:cNvSpPr>
          <p:nvPr>
            <p:custDataLst>
              <p:tags r:id="rId10"/>
            </p:custDataLst>
          </p:nvPr>
        </p:nvSpPr>
        <p:spPr bwMode="auto">
          <a:xfrm>
            <a:off x="6851650" y="4441825"/>
            <a:ext cx="1890713" cy="917575"/>
          </a:xfrm>
          <a:prstGeom prst="line">
            <a:avLst/>
          </a:prstGeom>
          <a:noFill/>
          <a:ln w="38100" cap="rnd">
            <a:solidFill>
              <a:schemeClr val="accent1">
                <a:lumMod val="40000"/>
                <a:lumOff val="60000"/>
              </a:schemeClr>
            </a:solidFill>
            <a:prstDash val="sysDot"/>
            <a:round/>
            <a:tailEnd type="triangle" w="med" len="med"/>
          </a:ln>
          <a:extLst>
            <a:ext uri="{909E8E84-426E-40DD-AFC4-6F175D3DCCD1}"/>
          </a:extLst>
        </p:spPr>
        <p:txBody>
          <a:bodyPr lIns="0" tIns="0" rIns="0" bIns="0">
            <a:normAutofit fontScale="25000" lnSpcReduction="20000"/>
          </a:bodyPr>
          <a:lstStyle/>
          <a:p>
            <a:pPr defTabSz="1218565" fontAlgn="auto">
              <a:spcBef>
                <a:spcPts val="0"/>
              </a:spcBef>
              <a:spcAft>
                <a:spcPts val="0"/>
              </a:spcAft>
              <a:defRPr/>
            </a:pPr>
            <a:endParaRPr lang="zh-CN" altLang="en-US">
              <a:solidFill>
                <a:srgbClr val="FFFFFF"/>
              </a:solidFill>
              <a:latin typeface="+mn-lt"/>
              <a:ea typeface="+mn-ea"/>
            </a:endParaRPr>
          </a:p>
        </p:txBody>
      </p:sp>
      <p:sp>
        <p:nvSpPr>
          <p:cNvPr id="37911" name="MH_SubTitle_1"/>
          <p:cNvSpPr>
            <a:spLocks noChangeArrowheads="1"/>
          </p:cNvSpPr>
          <p:nvPr>
            <p:custDataLst>
              <p:tags r:id="rId11"/>
            </p:custDataLst>
          </p:nvPr>
        </p:nvSpPr>
        <p:spPr bwMode="gray">
          <a:xfrm>
            <a:off x="8777288" y="2619375"/>
            <a:ext cx="2155825" cy="498475"/>
          </a:xfrm>
          <a:prstGeom prst="roundRect">
            <a:avLst>
              <a:gd name="adj" fmla="val 50000"/>
            </a:avLst>
          </a:prstGeom>
          <a:solidFill>
            <a:srgbClr val="A5A5A5"/>
          </a:solidFill>
          <a:ln w="9525">
            <a:noFill/>
            <a:round/>
            <a:headEnd/>
            <a:tailEnd/>
          </a:ln>
        </p:spPr>
        <p:txBody>
          <a:bodyPr lIns="0" tIns="0" rIns="0" bIns="0" anchor="ctr" anchorCtr="1"/>
          <a:lstStyle/>
          <a:p>
            <a:endParaRPr kumimoji="1" lang="zh-TW" altLang="en-US">
              <a:solidFill>
                <a:srgbClr val="FFFFFF"/>
              </a:solidFill>
              <a:latin typeface="Calibri" pitchFamily="34" charset="0"/>
              <a:ea typeface="PMingLiU" pitchFamily="18" charset="-120"/>
            </a:endParaRPr>
          </a:p>
        </p:txBody>
      </p:sp>
      <p:sp>
        <p:nvSpPr>
          <p:cNvPr id="82" name="MH_Other_4"/>
          <p:cNvSpPr>
            <a:spLocks noChangeArrowheads="1"/>
          </p:cNvSpPr>
          <p:nvPr>
            <p:custDataLst>
              <p:tags r:id="rId12"/>
            </p:custDataLst>
          </p:nvPr>
        </p:nvSpPr>
        <p:spPr bwMode="gray">
          <a:xfrm>
            <a:off x="6497638" y="3508375"/>
            <a:ext cx="1292225" cy="1292225"/>
          </a:xfrm>
          <a:prstGeom prst="ellipse">
            <a:avLst/>
          </a:prstGeom>
          <a:solidFill>
            <a:schemeClr val="accent1">
              <a:lumMod val="40000"/>
              <a:lumOff val="60000"/>
            </a:schemeClr>
          </a:solidFill>
          <a:ln>
            <a:noFill/>
          </a:ln>
        </p:spPr>
        <p:txBody>
          <a:bodyPr lIns="0" tIns="0" rIns="0" bIns="0" anchor="ctr" anchorCtr="1">
            <a:normAutofit/>
          </a:bodyPr>
          <a:lstStyle/>
          <a:p>
            <a:pPr algn="ctr" defTabSz="1218565" fontAlgn="auto">
              <a:spcBef>
                <a:spcPts val="0"/>
              </a:spcBef>
              <a:spcAft>
                <a:spcPts val="0"/>
              </a:spcAft>
              <a:defRPr/>
            </a:pPr>
            <a:endParaRPr kumimoji="1" lang="zh-TW" altLang="en-US" dirty="0">
              <a:solidFill>
                <a:srgbClr val="FFFFFF"/>
              </a:solidFill>
              <a:latin typeface="+mn-lt"/>
              <a:ea typeface="+mn-ea"/>
            </a:endParaRPr>
          </a:p>
        </p:txBody>
      </p:sp>
      <p:sp>
        <p:nvSpPr>
          <p:cNvPr id="83" name="MH_Title_1"/>
          <p:cNvSpPr/>
          <p:nvPr>
            <p:custDataLst>
              <p:tags r:id="rId13"/>
            </p:custDataLst>
          </p:nvPr>
        </p:nvSpPr>
        <p:spPr>
          <a:xfrm>
            <a:off x="6640513" y="3652838"/>
            <a:ext cx="1004887" cy="1004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8565" fontAlgn="auto">
              <a:spcBef>
                <a:spcPts val="0"/>
              </a:spcBef>
              <a:spcAft>
                <a:spcPts val="0"/>
              </a:spcAft>
              <a:defRPr/>
            </a:pPr>
            <a:endParaRPr lang="zh-TW" altLang="en-US" sz="2800" b="1" dirty="0">
              <a:solidFill>
                <a:srgbClr val="FFFFFF"/>
              </a:solidFill>
              <a:latin typeface="微软雅黑" panose="020B0503020204020204" pitchFamily="34" charset="-122"/>
              <a:ea typeface="微软雅黑" panose="020B0503020204020204" pitchFamily="34" charset="-122"/>
            </a:endParaRPr>
          </a:p>
        </p:txBody>
      </p:sp>
      <p:sp>
        <p:nvSpPr>
          <p:cNvPr id="84" name="矩形 83"/>
          <p:cNvSpPr/>
          <p:nvPr/>
        </p:nvSpPr>
        <p:spPr>
          <a:xfrm>
            <a:off x="8756650" y="2611438"/>
            <a:ext cx="2208213" cy="515937"/>
          </a:xfrm>
          <a:prstGeom prst="rect">
            <a:avLst/>
          </a:prstGeom>
        </p:spPr>
        <p:txBody>
          <a:bodyPr>
            <a:spAutoFit/>
          </a:bodyPr>
          <a:lstStyle/>
          <a:p>
            <a:pPr algn="ctr" defTabSz="1218565" fontAlgn="auto">
              <a:lnSpc>
                <a:spcPct val="125000"/>
              </a:lnSpc>
              <a:spcBef>
                <a:spcPts val="0"/>
              </a:spcBef>
              <a:spcAft>
                <a:spcPts val="0"/>
              </a:spcAft>
              <a:defRPr/>
            </a:pP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国防和军队建设</a:t>
            </a:r>
            <a:endParaRPr lang="en-US" altLang="zh-CN" sz="2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5" name="矩形 84"/>
          <p:cNvSpPr/>
          <p:nvPr/>
        </p:nvSpPr>
        <p:spPr>
          <a:xfrm>
            <a:off x="8682038" y="3151188"/>
            <a:ext cx="2881312" cy="1476375"/>
          </a:xfrm>
          <a:prstGeom prst="rect">
            <a:avLst/>
          </a:prstGeom>
        </p:spPr>
        <p:txBody>
          <a:bodyPr>
            <a:spAutoFit/>
          </a:bodyPr>
          <a:lstStyle/>
          <a:p>
            <a:pPr algn="just" defTabSz="1218565" fontAlgn="auto">
              <a:spcBef>
                <a:spcPts val="0"/>
              </a:spcBef>
              <a:spcAft>
                <a:spcPts val="0"/>
              </a:spcAft>
              <a:defRPr/>
            </a:pPr>
            <a:r>
              <a:rPr lang="zh-CN" altLang="en-US" sz="1800" kern="100" dirty="0">
                <a:latin typeface="+mn-ea"/>
                <a:ea typeface="+mn-ea"/>
                <a:cs typeface="Times New Roman" panose="02020603050405020304" pitchFamily="18" charset="0"/>
              </a:rPr>
              <a:t>明确党在新时代的强军目标是建设一支听党指挥、能打胜仗、作风优良的人民军队，把人民军队建设成为世界一流军队</a:t>
            </a:r>
            <a:endParaRPr lang="zh-CN" altLang="en-US" sz="1800" dirty="0">
              <a:latin typeface="+mn-ea"/>
              <a:ea typeface="+mn-ea"/>
            </a:endParaRPr>
          </a:p>
        </p:txBody>
      </p:sp>
      <p:sp>
        <p:nvSpPr>
          <p:cNvPr id="37916" name="MH_SubTitle_1"/>
          <p:cNvSpPr>
            <a:spLocks noChangeArrowheads="1"/>
          </p:cNvSpPr>
          <p:nvPr>
            <p:custDataLst>
              <p:tags r:id="rId14"/>
            </p:custDataLst>
          </p:nvPr>
        </p:nvSpPr>
        <p:spPr bwMode="gray">
          <a:xfrm>
            <a:off x="8763000" y="5087938"/>
            <a:ext cx="1411288" cy="498475"/>
          </a:xfrm>
          <a:prstGeom prst="roundRect">
            <a:avLst>
              <a:gd name="adj" fmla="val 50000"/>
            </a:avLst>
          </a:prstGeom>
          <a:solidFill>
            <a:srgbClr val="A5A5A5"/>
          </a:solidFill>
          <a:ln w="9525">
            <a:noFill/>
            <a:round/>
            <a:headEnd/>
            <a:tailEnd/>
          </a:ln>
        </p:spPr>
        <p:txBody>
          <a:bodyPr lIns="0" tIns="0" rIns="0" bIns="0" anchor="ctr" anchorCtr="1"/>
          <a:lstStyle/>
          <a:p>
            <a:endParaRPr kumimoji="1" lang="zh-TW" altLang="en-US">
              <a:solidFill>
                <a:srgbClr val="FFFFFF"/>
              </a:solidFill>
              <a:latin typeface="Calibri" pitchFamily="34" charset="0"/>
              <a:ea typeface="PMingLiU" pitchFamily="18" charset="-120"/>
            </a:endParaRPr>
          </a:p>
        </p:txBody>
      </p:sp>
      <p:sp>
        <p:nvSpPr>
          <p:cNvPr id="90" name="矩形 89"/>
          <p:cNvSpPr/>
          <p:nvPr/>
        </p:nvSpPr>
        <p:spPr>
          <a:xfrm>
            <a:off x="8672513" y="5078413"/>
            <a:ext cx="1592262" cy="477837"/>
          </a:xfrm>
          <a:prstGeom prst="rect">
            <a:avLst/>
          </a:prstGeom>
        </p:spPr>
        <p:txBody>
          <a:bodyPr>
            <a:spAutoFit/>
          </a:bodyPr>
          <a:lstStyle/>
          <a:p>
            <a:pPr algn="ctr" defTabSz="1218565" fontAlgn="auto">
              <a:lnSpc>
                <a:spcPct val="125000"/>
              </a:lnSpc>
              <a:spcBef>
                <a:spcPts val="0"/>
              </a:spcBef>
              <a:spcAft>
                <a:spcPts val="0"/>
              </a:spcAft>
              <a:defRPr/>
            </a:pP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外交建设</a:t>
            </a:r>
            <a:endParaRPr lang="en-US" altLang="zh-CN" sz="2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1" name="矩形 90"/>
          <p:cNvSpPr/>
          <p:nvPr/>
        </p:nvSpPr>
        <p:spPr>
          <a:xfrm>
            <a:off x="8742363" y="5648325"/>
            <a:ext cx="2806700" cy="923925"/>
          </a:xfrm>
          <a:prstGeom prst="rect">
            <a:avLst/>
          </a:prstGeom>
        </p:spPr>
        <p:txBody>
          <a:bodyPr>
            <a:spAutoFit/>
          </a:bodyPr>
          <a:lstStyle/>
          <a:p>
            <a:pPr algn="just" defTabSz="1218565" fontAlgn="auto">
              <a:spcBef>
                <a:spcPts val="0"/>
              </a:spcBef>
              <a:spcAft>
                <a:spcPts val="0"/>
              </a:spcAft>
              <a:defRPr/>
            </a:pPr>
            <a:r>
              <a:rPr lang="zh-CN" altLang="en-US" sz="1800" kern="100" dirty="0">
                <a:latin typeface="+mn-ea"/>
                <a:ea typeface="+mn-ea"/>
                <a:cs typeface="Times New Roman" panose="02020603050405020304" pitchFamily="18" charset="0"/>
              </a:rPr>
              <a:t>明确中国特色大国外交要推动构建新型国际关系，推动构建人类命运共同体</a:t>
            </a:r>
            <a:endParaRPr lang="zh-CN" altLang="en-US" sz="1800" dirty="0">
              <a:latin typeface="+mn-ea"/>
              <a:ea typeface="+mn-ea"/>
            </a:endParaRPr>
          </a:p>
        </p:txBody>
      </p:sp>
      <p:sp>
        <p:nvSpPr>
          <p:cNvPr id="37919" name="矩形 1"/>
          <p:cNvSpPr>
            <a:spLocks noChangeArrowheads="1"/>
          </p:cNvSpPr>
          <p:nvPr/>
        </p:nvSpPr>
        <p:spPr bwMode="auto">
          <a:xfrm>
            <a:off x="163513" y="3627438"/>
            <a:ext cx="1765300" cy="738187"/>
          </a:xfrm>
          <a:prstGeom prst="rect">
            <a:avLst/>
          </a:prstGeom>
          <a:noFill/>
          <a:ln w="9525">
            <a:noFill/>
            <a:miter lim="800000"/>
            <a:headEnd/>
            <a:tailEnd/>
          </a:ln>
        </p:spPr>
        <p:txBody>
          <a:bodyPr>
            <a:spAutoFit/>
          </a:bodyPr>
          <a:lstStyle/>
          <a:p>
            <a:pPr algn="ctr"/>
            <a:r>
              <a:rPr lang="zh-CN" altLang="en-US" b="1">
                <a:solidFill>
                  <a:srgbClr val="FFFFFF"/>
                </a:solidFill>
                <a:latin typeface="微软雅黑"/>
                <a:ea typeface="微软雅黑"/>
                <a:cs typeface="微软雅黑"/>
              </a:rPr>
              <a:t>治国</a:t>
            </a:r>
            <a:endParaRPr lang="en-US" altLang="zh-CN" b="1">
              <a:solidFill>
                <a:srgbClr val="FFFFFF"/>
              </a:solidFill>
              <a:latin typeface="微软雅黑"/>
              <a:ea typeface="微软雅黑"/>
              <a:cs typeface="微软雅黑"/>
            </a:endParaRPr>
          </a:p>
          <a:p>
            <a:pPr algn="ctr"/>
            <a:r>
              <a:rPr lang="zh-CN" altLang="en-US" sz="1800" b="1">
                <a:solidFill>
                  <a:srgbClr val="FFFFFF"/>
                </a:solidFill>
                <a:latin typeface="微软雅黑"/>
                <a:ea typeface="微软雅黑"/>
                <a:cs typeface="微软雅黑"/>
              </a:rPr>
              <a:t>（对内）</a:t>
            </a:r>
            <a:endParaRPr lang="zh-TW" altLang="en-US" sz="1800" b="1">
              <a:solidFill>
                <a:srgbClr val="FFFFFF"/>
              </a:solidFill>
              <a:latin typeface="微软雅黑"/>
              <a:ea typeface="微软雅黑"/>
              <a:cs typeface="微软雅黑"/>
            </a:endParaRPr>
          </a:p>
        </p:txBody>
      </p:sp>
      <p:sp>
        <p:nvSpPr>
          <p:cNvPr id="37920" name="矩形 91"/>
          <p:cNvSpPr>
            <a:spLocks noChangeArrowheads="1"/>
          </p:cNvSpPr>
          <p:nvPr/>
        </p:nvSpPr>
        <p:spPr bwMode="auto">
          <a:xfrm>
            <a:off x="6276975" y="3789363"/>
            <a:ext cx="1763713" cy="738187"/>
          </a:xfrm>
          <a:prstGeom prst="rect">
            <a:avLst/>
          </a:prstGeom>
          <a:noFill/>
          <a:ln w="9525">
            <a:noFill/>
            <a:miter lim="800000"/>
            <a:headEnd/>
            <a:tailEnd/>
          </a:ln>
        </p:spPr>
        <p:txBody>
          <a:bodyPr>
            <a:spAutoFit/>
          </a:bodyPr>
          <a:lstStyle/>
          <a:p>
            <a:pPr algn="ctr"/>
            <a:r>
              <a:rPr lang="zh-CN" altLang="en-US" b="1">
                <a:solidFill>
                  <a:srgbClr val="FFFFFF"/>
                </a:solidFill>
                <a:latin typeface="微软雅黑"/>
                <a:ea typeface="微软雅黑"/>
                <a:cs typeface="微软雅黑"/>
              </a:rPr>
              <a:t>安邦</a:t>
            </a:r>
            <a:endParaRPr lang="en-US" altLang="zh-CN" b="1">
              <a:solidFill>
                <a:srgbClr val="FFFFFF"/>
              </a:solidFill>
              <a:latin typeface="微软雅黑"/>
              <a:ea typeface="微软雅黑"/>
              <a:cs typeface="微软雅黑"/>
            </a:endParaRPr>
          </a:p>
          <a:p>
            <a:pPr algn="ctr"/>
            <a:r>
              <a:rPr lang="zh-CN" altLang="en-US" sz="1800" b="1">
                <a:solidFill>
                  <a:srgbClr val="FFFFFF"/>
                </a:solidFill>
                <a:latin typeface="微软雅黑"/>
                <a:ea typeface="微软雅黑"/>
                <a:cs typeface="微软雅黑"/>
              </a:rPr>
              <a:t>（对外）</a:t>
            </a:r>
            <a:endParaRPr lang="zh-TW" altLang="en-US" sz="1800" b="1">
              <a:solidFill>
                <a:srgbClr val="FFFFFF"/>
              </a:solidFill>
              <a:latin typeface="微软雅黑"/>
              <a:ea typeface="微软雅黑"/>
              <a:cs typeface="微软雅黑"/>
            </a:endParaRPr>
          </a:p>
        </p:txBody>
      </p:sp>
      <p:pic>
        <p:nvPicPr>
          <p:cNvPr id="37921" name="图片 92"/>
          <p:cNvPicPr>
            <a:picLocks noChangeAspect="1"/>
          </p:cNvPicPr>
          <p:nvPr/>
        </p:nvPicPr>
        <p:blipFill>
          <a:blip r:embed="rId16"/>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38914"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38915"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11" name="圆角矩形 10"/>
          <p:cNvSpPr/>
          <p:nvPr/>
        </p:nvSpPr>
        <p:spPr>
          <a:xfrm>
            <a:off x="315913" y="1762125"/>
            <a:ext cx="11517312"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3040063" y="1393825"/>
            <a:ext cx="6061075"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3040063" y="1420813"/>
            <a:ext cx="5930900"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（五）根本保证：中国共产党的领导</a:t>
            </a:r>
          </a:p>
        </p:txBody>
      </p:sp>
      <p:sp>
        <p:nvSpPr>
          <p:cNvPr id="34" name="圆角矩形 33"/>
          <p:cNvSpPr/>
          <p:nvPr/>
        </p:nvSpPr>
        <p:spPr>
          <a:xfrm>
            <a:off x="4035425" y="2881313"/>
            <a:ext cx="6313488" cy="1081087"/>
          </a:xfrm>
          <a:prstGeom prst="round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1218565" fontAlgn="auto">
              <a:spcBef>
                <a:spcPts val="0"/>
              </a:spcBef>
              <a:spcAft>
                <a:spcPts val="0"/>
              </a:spcAft>
              <a:defRPr/>
            </a:pPr>
            <a:endParaRPr lang="zh-CN" altLang="en-US" sz="4800"/>
          </a:p>
        </p:txBody>
      </p:sp>
      <p:sp>
        <p:nvSpPr>
          <p:cNvPr id="36" name="双括号 35"/>
          <p:cNvSpPr/>
          <p:nvPr/>
        </p:nvSpPr>
        <p:spPr>
          <a:xfrm>
            <a:off x="3967163" y="2827338"/>
            <a:ext cx="6483350" cy="1222375"/>
          </a:xfrm>
          <a:prstGeom prst="bracketPair">
            <a:avLst/>
          </a:prstGeom>
          <a:ln>
            <a:solidFill>
              <a:srgbClr val="C00000"/>
            </a:solidFill>
          </a:ln>
        </p:spPr>
        <p:style>
          <a:lnRef idx="1">
            <a:schemeClr val="accent5"/>
          </a:lnRef>
          <a:fillRef idx="0">
            <a:schemeClr val="accent5"/>
          </a:fillRef>
          <a:effectRef idx="0">
            <a:schemeClr val="accent5"/>
          </a:effectRef>
          <a:fontRef idx="minor">
            <a:schemeClr val="tx1"/>
          </a:fontRef>
        </p:style>
        <p:txBody>
          <a:bodyPr anchor="ctr"/>
          <a:lstStyle/>
          <a:p>
            <a:pPr algn="ctr" defTabSz="1218565" fontAlgn="auto">
              <a:spcBef>
                <a:spcPts val="0"/>
              </a:spcBef>
              <a:spcAft>
                <a:spcPts val="0"/>
              </a:spcAft>
              <a:defRPr/>
            </a:pPr>
            <a:endParaRPr lang="zh-CN" altLang="en-US" sz="4800"/>
          </a:p>
        </p:txBody>
      </p:sp>
      <p:grpSp>
        <p:nvGrpSpPr>
          <p:cNvPr id="38921" name="组合 36"/>
          <p:cNvGrpSpPr>
            <a:grpSpLocks/>
          </p:cNvGrpSpPr>
          <p:nvPr/>
        </p:nvGrpSpPr>
        <p:grpSpPr bwMode="auto">
          <a:xfrm>
            <a:off x="925513" y="2312988"/>
            <a:ext cx="2185987" cy="3233737"/>
            <a:chOff x="2345252" y="1046433"/>
            <a:chExt cx="3358318" cy="4737148"/>
          </a:xfrm>
        </p:grpSpPr>
        <p:sp>
          <p:nvSpPr>
            <p:cNvPr id="39" name="剪去单角的矩形 4"/>
            <p:cNvSpPr/>
            <p:nvPr/>
          </p:nvSpPr>
          <p:spPr>
            <a:xfrm>
              <a:off x="2345252" y="1046433"/>
              <a:ext cx="3358318" cy="4737148"/>
            </a:xfrm>
            <a:prstGeom prst="snip1Rect">
              <a:avLst/>
            </a:prstGeom>
            <a:solidFill>
              <a:srgbClr val="FFFFF5"/>
            </a:solidFill>
            <a:ln>
              <a:solidFill>
                <a:srgbClr val="FFFFFF"/>
              </a:solidFill>
            </a:ln>
            <a:effectLst>
              <a:outerShdw blurRad="50800" dist="63500" dir="300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40" name="矩形 39"/>
            <p:cNvSpPr/>
            <p:nvPr/>
          </p:nvSpPr>
          <p:spPr>
            <a:xfrm>
              <a:off x="2640354" y="1716192"/>
              <a:ext cx="2746163" cy="748828"/>
            </a:xfrm>
            <a:prstGeom prst="rect">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十九大报告</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1" name="矩形 40"/>
            <p:cNvSpPr/>
            <p:nvPr/>
          </p:nvSpPr>
          <p:spPr>
            <a:xfrm>
              <a:off x="2759859" y="5004522"/>
              <a:ext cx="2519348" cy="104649"/>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42" name="矩形 41"/>
            <p:cNvSpPr/>
            <p:nvPr/>
          </p:nvSpPr>
          <p:spPr>
            <a:xfrm>
              <a:off x="2759859" y="5248704"/>
              <a:ext cx="2519348" cy="102324"/>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43" name="矩形 42"/>
            <p:cNvSpPr/>
            <p:nvPr/>
          </p:nvSpPr>
          <p:spPr>
            <a:xfrm>
              <a:off x="2650110" y="2804550"/>
              <a:ext cx="2726652" cy="658130"/>
            </a:xfrm>
            <a:prstGeom prst="rect">
              <a:avLst/>
            </a:prstGeom>
            <a:ln>
              <a:solidFill>
                <a:srgbClr val="FFFFFF"/>
              </a:solidFill>
            </a:ln>
          </p:spPr>
          <p:txBody>
            <a:bodyPr>
              <a:spAutoFit/>
            </a:bodyPr>
            <a:lstStyle/>
            <a:p>
              <a:pPr algn="ctr" defTabSz="1218565" fontAlgn="auto">
                <a:lnSpc>
                  <a:spcPct val="150000"/>
                </a:lnSpc>
                <a:spcBef>
                  <a:spcPts val="0"/>
                </a:spcBef>
                <a:spcAft>
                  <a:spcPts val="0"/>
                </a:spcAft>
                <a:defRPr/>
              </a:pP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2759859" y="4760338"/>
              <a:ext cx="2519348" cy="104651"/>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46" name="矩形 45"/>
            <p:cNvSpPr/>
            <p:nvPr/>
          </p:nvSpPr>
          <p:spPr>
            <a:xfrm>
              <a:off x="2759859" y="4285926"/>
              <a:ext cx="2519348" cy="104651"/>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47" name="矩形 46"/>
            <p:cNvSpPr/>
            <p:nvPr/>
          </p:nvSpPr>
          <p:spPr>
            <a:xfrm>
              <a:off x="2759859" y="4530109"/>
              <a:ext cx="2519348" cy="102324"/>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48" name="矩形 47"/>
            <p:cNvSpPr/>
            <p:nvPr/>
          </p:nvSpPr>
          <p:spPr>
            <a:xfrm>
              <a:off x="2759859" y="4041744"/>
              <a:ext cx="2519348" cy="104649"/>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grpSp>
      <p:grpSp>
        <p:nvGrpSpPr>
          <p:cNvPr id="38922" name="组合 49"/>
          <p:cNvGrpSpPr>
            <a:grpSpLocks/>
          </p:cNvGrpSpPr>
          <p:nvPr/>
        </p:nvGrpSpPr>
        <p:grpSpPr bwMode="auto">
          <a:xfrm>
            <a:off x="2328863" y="3251200"/>
            <a:ext cx="1836737" cy="1103313"/>
            <a:chOff x="2601684" y="2879581"/>
            <a:chExt cx="1812473" cy="735338"/>
          </a:xfrm>
        </p:grpSpPr>
        <p:sp>
          <p:nvSpPr>
            <p:cNvPr id="38926" name="Line 65"/>
            <p:cNvSpPr>
              <a:spLocks noChangeShapeType="1"/>
            </p:cNvSpPr>
            <p:nvPr/>
          </p:nvSpPr>
          <p:spPr bwMode="auto">
            <a:xfrm flipH="1">
              <a:off x="3537324" y="2890426"/>
              <a:ext cx="876833" cy="2279"/>
            </a:xfrm>
            <a:prstGeom prst="line">
              <a:avLst/>
            </a:prstGeom>
            <a:noFill/>
            <a:ln w="19050">
              <a:solidFill>
                <a:srgbClr val="960816"/>
              </a:solidFill>
              <a:round/>
              <a:headEnd type="oval" w="med" len="med"/>
              <a:tailEnd/>
            </a:ln>
          </p:spPr>
          <p:txBody>
            <a:bodyPr lIns="91404" tIns="45701" rIns="91404" bIns="45701"/>
            <a:lstStyle/>
            <a:p>
              <a:endParaRPr lang="zh-CN" altLang="en-US"/>
            </a:p>
          </p:txBody>
        </p:sp>
        <p:cxnSp>
          <p:nvCxnSpPr>
            <p:cNvPr id="52" name="直接连接符 51"/>
            <p:cNvCxnSpPr/>
            <p:nvPr/>
          </p:nvCxnSpPr>
          <p:spPr>
            <a:xfrm flipV="1">
              <a:off x="2601684" y="2879581"/>
              <a:ext cx="947749" cy="735338"/>
            </a:xfrm>
            <a:prstGeom prst="line">
              <a:avLst/>
            </a:prstGeom>
            <a:ln w="19050">
              <a:solidFill>
                <a:srgbClr val="960816"/>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4265613" y="2960688"/>
            <a:ext cx="5886450" cy="923925"/>
          </a:xfrm>
          <a:prstGeom prst="rect">
            <a:avLst/>
          </a:prstGeom>
        </p:spPr>
        <p:txBody>
          <a:bodyPr>
            <a:spAutoFit/>
          </a:bodyPr>
          <a:lstStyle/>
          <a:p>
            <a:pPr algn="just" defTabSz="1218565" fontAlgn="auto">
              <a:spcBef>
                <a:spcPts val="0"/>
              </a:spcBef>
              <a:spcAft>
                <a:spcPts val="0"/>
              </a:spcAft>
              <a:defRPr/>
            </a:pPr>
            <a:r>
              <a:rPr lang="zh-CN" altLang="zh-CN" sz="1800" kern="100" dirty="0">
                <a:latin typeface="+mn-ea"/>
                <a:ea typeface="+mn-ea"/>
                <a:cs typeface="Times New Roman" panose="02020603050405020304" pitchFamily="18" charset="0"/>
              </a:rPr>
              <a:t>明确中国特色社会主义最本质的特征是中国共产党领导，中国特色社会主义制度的最大优势是中国共产党领导，党是最高政治领导力量</a:t>
            </a:r>
            <a:endParaRPr lang="zh-CN" altLang="en-US" sz="1800" kern="100" dirty="0">
              <a:latin typeface="+mn-ea"/>
              <a:ea typeface="+mn-ea"/>
              <a:cs typeface="Times New Roman" panose="02020603050405020304" pitchFamily="18" charset="0"/>
            </a:endParaRPr>
          </a:p>
        </p:txBody>
      </p:sp>
      <p:sp>
        <p:nvSpPr>
          <p:cNvPr id="4" name="矩形 3"/>
          <p:cNvSpPr/>
          <p:nvPr/>
        </p:nvSpPr>
        <p:spPr>
          <a:xfrm>
            <a:off x="3806825" y="4489450"/>
            <a:ext cx="7546975" cy="1631950"/>
          </a:xfrm>
          <a:prstGeom prst="rect">
            <a:avLst/>
          </a:prstGeom>
        </p:spPr>
        <p:txBody>
          <a:bodyPr>
            <a:spAutoFit/>
          </a:bodyPr>
          <a:lstStyle/>
          <a:p>
            <a:pPr algn="just" defTabSz="1218565" fontAlgn="auto">
              <a:lnSpc>
                <a:spcPct val="125000"/>
              </a:lnSpc>
              <a:spcBef>
                <a:spcPts val="0"/>
              </a:spcBef>
              <a:spcAft>
                <a:spcPts val="0"/>
              </a:spcAft>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党的十八大以来，针对管党治党宽松软状况，我们提出全面从严治党；针对党的领导在一些基层党组织弱化、虚化、边缘化问题，我们提出全面加强党的领导。因此，党的十八大以来的一大成就就是重塑了中国共产党的领导系统。</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8925" name="图片 53"/>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7" presetClass="emph" presetSubtype="0" fill="remove" grpId="1" nodeType="afterEffect">
                                  <p:stCondLst>
                                    <p:cond delay="0"/>
                                  </p:stCondLst>
                                  <p:childTnLst>
                                    <p:animClr clrSpc="rgb" dir="cw">
                                      <p:cBhvr override="childStyle">
                                        <p:cTn id="14" dur="250" autoRev="1" fill="remove"/>
                                        <p:tgtEl>
                                          <p:spTgt spid="34"/>
                                        </p:tgtEl>
                                        <p:attrNameLst>
                                          <p:attrName>style.color</p:attrName>
                                        </p:attrNameLst>
                                      </p:cBhvr>
                                      <p:to>
                                        <a:schemeClr val="bg1"/>
                                      </p:to>
                                    </p:animClr>
                                    <p:animClr clrSpc="rgb" dir="cw">
                                      <p:cBhvr>
                                        <p:cTn id="15" dur="250" autoRev="1" fill="remove"/>
                                        <p:tgtEl>
                                          <p:spTgt spid="34"/>
                                        </p:tgtEl>
                                        <p:attrNameLst>
                                          <p:attrName>fillcolor</p:attrName>
                                        </p:attrNameLst>
                                      </p:cBhvr>
                                      <p:to>
                                        <a:schemeClr val="bg1"/>
                                      </p:to>
                                    </p:animClr>
                                    <p:set>
                                      <p:cBhvr>
                                        <p:cTn id="16" dur="250" autoRev="1" fill="remove"/>
                                        <p:tgtEl>
                                          <p:spTgt spid="34"/>
                                        </p:tgtEl>
                                        <p:attrNameLst>
                                          <p:attrName>fill.type</p:attrName>
                                        </p:attrNameLst>
                                      </p:cBhvr>
                                      <p:to>
                                        <p:strVal val="solid"/>
                                      </p:to>
                                    </p:set>
                                    <p:set>
                                      <p:cBhvr>
                                        <p:cTn id="17" dur="250" autoRev="1" fill="remove"/>
                                        <p:tgtEl>
                                          <p:spTgt spid="34"/>
                                        </p:tgtEl>
                                        <p:attrNameLst>
                                          <p:attrName>fill.on</p:attrName>
                                        </p:attrNameLst>
                                      </p:cBhvr>
                                      <p:to>
                                        <p:strVal val="true"/>
                                      </p:to>
                                    </p:set>
                                  </p:childTnLst>
                                </p:cTn>
                              </p:par>
                            </p:childTnLst>
                          </p:cTn>
                        </p:par>
                        <p:par>
                          <p:cTn id="18" fill="hold">
                            <p:stCondLst>
                              <p:cond delay="1500"/>
                            </p:stCondLst>
                            <p:childTnLst>
                              <p:par>
                                <p:cTn id="19" presetID="14" presetClass="entr" presetSubtype="10" fill="hold" grpId="2"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childTnLst>
                          </p:cTn>
                        </p:par>
                        <p:par>
                          <p:cTn id="22" fill="hold">
                            <p:stCondLst>
                              <p:cond delay="2000"/>
                            </p:stCondLst>
                            <p:childTnLst>
                              <p:par>
                                <p:cTn id="23" presetID="26" presetClass="emph" presetSubtype="0" fill="hold" grpId="3" nodeType="afterEffect">
                                  <p:stCondLst>
                                    <p:cond delay="0"/>
                                  </p:stCondLst>
                                  <p:childTnLst>
                                    <p:animEffect transition="out" filter="fade">
                                      <p:cBhvr>
                                        <p:cTn id="24" dur="500" tmFilter="0, 0; .2, .5; .8, .5; 1, 0"/>
                                        <p:tgtEl>
                                          <p:spTgt spid="34"/>
                                        </p:tgtEl>
                                      </p:cBhvr>
                                    </p:animEffect>
                                    <p:animScale>
                                      <p:cBhvr>
                                        <p:cTn id="25"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4" grpId="1" bldLvl="0" animBg="1"/>
      <p:bldP spid="34" grpId="2" bldLvl="0" animBg="1"/>
      <p:bldP spid="34" grpId="3" bldLvl="0" animBg="1"/>
      <p:bldP spid="3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39938"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39939"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11" name="圆角矩形 10"/>
          <p:cNvSpPr/>
          <p:nvPr/>
        </p:nvSpPr>
        <p:spPr>
          <a:xfrm>
            <a:off x="315913" y="1762125"/>
            <a:ext cx="11517312"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3357563" y="1393825"/>
            <a:ext cx="5295900"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3357563" y="1420813"/>
            <a:ext cx="5295900"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（六）基本方略：“</a:t>
            </a:r>
            <a:r>
              <a:rPr lang="en-US" altLang="zh-CN"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14</a:t>
            </a: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个坚持”</a:t>
            </a:r>
          </a:p>
        </p:txBody>
      </p:sp>
      <p:sp>
        <p:nvSpPr>
          <p:cNvPr id="25" name="椭圆 24"/>
          <p:cNvSpPr/>
          <p:nvPr/>
        </p:nvSpPr>
        <p:spPr>
          <a:xfrm>
            <a:off x="1658938" y="2233613"/>
            <a:ext cx="388937" cy="388937"/>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华文中宋" panose="02010600040101010101" charset="-122"/>
              </a:rPr>
              <a:t>1</a:t>
            </a:r>
            <a:endParaRPr lang="zh-CN" altLang="en-US" sz="3200" dirty="0">
              <a:latin typeface="微软雅黑" panose="020B0503020204020204" pitchFamily="34" charset="-122"/>
              <a:ea typeface="微软雅黑" panose="020B0503020204020204" pitchFamily="34" charset="-122"/>
              <a:cs typeface="华文中宋" panose="02010600040101010101" charset="-122"/>
            </a:endParaRPr>
          </a:p>
        </p:txBody>
      </p:sp>
      <p:sp>
        <p:nvSpPr>
          <p:cNvPr id="26" name="TextBox 9">
            <a:hlinkClick r:id="" action="ppaction://hlinkshowjump?jump=nextslide"/>
          </p:cNvPr>
          <p:cNvSpPr txBox="1"/>
          <p:nvPr/>
        </p:nvSpPr>
        <p:spPr>
          <a:xfrm>
            <a:off x="2044700" y="2216150"/>
            <a:ext cx="3171825" cy="419100"/>
          </a:xfrm>
          <a:prstGeom prst="rect">
            <a:avLst/>
          </a:prstGeom>
        </p:spPr>
        <p:txBody>
          <a:bodyPr wrap="none">
            <a:spAutoFit/>
          </a:bodyPr>
          <a:lstStyle/>
          <a:p>
            <a:r>
              <a:rPr lang="zh-CN" altLang="en-US" sz="2100" b="1">
                <a:latin typeface="宋体" charset="-122"/>
                <a:ea typeface="华文中宋"/>
                <a:cs typeface="华文中宋"/>
              </a:rPr>
              <a:t>坚持党对一切工作的领导</a:t>
            </a:r>
          </a:p>
        </p:txBody>
      </p:sp>
      <p:sp>
        <p:nvSpPr>
          <p:cNvPr id="27" name="椭圆 26"/>
          <p:cNvSpPr/>
          <p:nvPr/>
        </p:nvSpPr>
        <p:spPr>
          <a:xfrm>
            <a:off x="1658938" y="2755900"/>
            <a:ext cx="388937" cy="388938"/>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华文中宋" panose="02010600040101010101" charset="-122"/>
              </a:rPr>
              <a:t>2</a:t>
            </a:r>
            <a:endParaRPr lang="zh-CN" altLang="en-US" sz="3200" dirty="0">
              <a:latin typeface="微软雅黑" panose="020B0503020204020204" pitchFamily="34" charset="-122"/>
              <a:ea typeface="微软雅黑" panose="020B0503020204020204" pitchFamily="34" charset="-122"/>
              <a:cs typeface="华文中宋" panose="02010600040101010101" charset="-122"/>
            </a:endParaRPr>
          </a:p>
        </p:txBody>
      </p:sp>
      <p:sp>
        <p:nvSpPr>
          <p:cNvPr id="28" name="TextBox 9">
            <a:hlinkClick r:id="" action="ppaction://hlinkshowjump?jump=nextslide"/>
          </p:cNvPr>
          <p:cNvSpPr txBox="1"/>
          <p:nvPr/>
        </p:nvSpPr>
        <p:spPr>
          <a:xfrm>
            <a:off x="2044700" y="2743200"/>
            <a:ext cx="2355850" cy="420688"/>
          </a:xfrm>
          <a:prstGeom prst="rect">
            <a:avLst/>
          </a:prstGeom>
        </p:spPr>
        <p:txBody>
          <a:bodyPr wrap="none">
            <a:spAutoFit/>
          </a:bodyPr>
          <a:lstStyle/>
          <a:p>
            <a:r>
              <a:rPr lang="zh-CN" altLang="en-US" sz="2100" b="1">
                <a:latin typeface="宋体" charset="-122"/>
                <a:ea typeface="华文中宋"/>
                <a:cs typeface="华文中宋"/>
              </a:rPr>
              <a:t>坚持以人民为中心</a:t>
            </a:r>
          </a:p>
        </p:txBody>
      </p:sp>
      <p:sp>
        <p:nvSpPr>
          <p:cNvPr id="29" name="椭圆 28"/>
          <p:cNvSpPr/>
          <p:nvPr/>
        </p:nvSpPr>
        <p:spPr>
          <a:xfrm>
            <a:off x="1658938" y="3278188"/>
            <a:ext cx="388937" cy="388937"/>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华文中宋" panose="02010600040101010101" charset="-122"/>
              </a:rPr>
              <a:t>3</a:t>
            </a:r>
            <a:endParaRPr lang="zh-CN" altLang="en-US" sz="3200" dirty="0">
              <a:latin typeface="微软雅黑" panose="020B0503020204020204" pitchFamily="34" charset="-122"/>
              <a:ea typeface="微软雅黑" panose="020B0503020204020204" pitchFamily="34" charset="-122"/>
              <a:cs typeface="华文中宋" panose="02010600040101010101" charset="-122"/>
            </a:endParaRPr>
          </a:p>
        </p:txBody>
      </p:sp>
      <p:sp>
        <p:nvSpPr>
          <p:cNvPr id="30" name="TextBox 9">
            <a:hlinkClick r:id="" action="ppaction://hlinkshowjump?jump=nextslide"/>
          </p:cNvPr>
          <p:cNvSpPr txBox="1"/>
          <p:nvPr/>
        </p:nvSpPr>
        <p:spPr>
          <a:xfrm>
            <a:off x="2044700" y="3279775"/>
            <a:ext cx="2355850" cy="420688"/>
          </a:xfrm>
          <a:prstGeom prst="rect">
            <a:avLst/>
          </a:prstGeom>
        </p:spPr>
        <p:txBody>
          <a:bodyPr wrap="none">
            <a:spAutoFit/>
          </a:bodyPr>
          <a:lstStyle/>
          <a:p>
            <a:r>
              <a:rPr lang="zh-CN" altLang="en-US" sz="2100" b="1">
                <a:latin typeface="宋体" charset="-122"/>
                <a:ea typeface="华文中宋"/>
                <a:cs typeface="华文中宋"/>
              </a:rPr>
              <a:t>坚持全面深化改革</a:t>
            </a:r>
          </a:p>
        </p:txBody>
      </p:sp>
      <p:sp>
        <p:nvSpPr>
          <p:cNvPr id="31" name="椭圆 30"/>
          <p:cNvSpPr/>
          <p:nvPr/>
        </p:nvSpPr>
        <p:spPr>
          <a:xfrm>
            <a:off x="1658938" y="3800475"/>
            <a:ext cx="388937" cy="388938"/>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华文中宋" panose="02010600040101010101" charset="-122"/>
              </a:rPr>
              <a:t>4</a:t>
            </a:r>
            <a:endParaRPr lang="zh-CN" altLang="en-US" sz="3200" dirty="0">
              <a:latin typeface="微软雅黑" panose="020B0503020204020204" pitchFamily="34" charset="-122"/>
              <a:ea typeface="微软雅黑" panose="020B0503020204020204" pitchFamily="34" charset="-122"/>
              <a:cs typeface="华文中宋" panose="02010600040101010101" charset="-122"/>
            </a:endParaRPr>
          </a:p>
        </p:txBody>
      </p:sp>
      <p:sp>
        <p:nvSpPr>
          <p:cNvPr id="32" name="TextBox 9">
            <a:hlinkClick r:id="" action="ppaction://hlinkshowjump?jump=nextslide"/>
          </p:cNvPr>
          <p:cNvSpPr txBox="1"/>
          <p:nvPr/>
        </p:nvSpPr>
        <p:spPr>
          <a:xfrm>
            <a:off x="2044700" y="3792538"/>
            <a:ext cx="2084388" cy="420687"/>
          </a:xfrm>
          <a:prstGeom prst="rect">
            <a:avLst/>
          </a:prstGeom>
        </p:spPr>
        <p:txBody>
          <a:bodyPr wrap="none">
            <a:spAutoFit/>
          </a:bodyPr>
          <a:lstStyle/>
          <a:p>
            <a:r>
              <a:rPr lang="zh-CN" altLang="en-US" sz="2100" b="1">
                <a:latin typeface="宋体" charset="-122"/>
                <a:ea typeface="华文中宋"/>
                <a:cs typeface="华文中宋"/>
              </a:rPr>
              <a:t>坚持新发展理念</a:t>
            </a:r>
          </a:p>
        </p:txBody>
      </p:sp>
      <p:sp>
        <p:nvSpPr>
          <p:cNvPr id="33" name="椭圆 32"/>
          <p:cNvSpPr/>
          <p:nvPr/>
        </p:nvSpPr>
        <p:spPr>
          <a:xfrm>
            <a:off x="1658938" y="4322763"/>
            <a:ext cx="388937" cy="388937"/>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华文中宋" panose="02010600040101010101" charset="-122"/>
              </a:rPr>
              <a:t>5</a:t>
            </a:r>
            <a:endParaRPr lang="zh-CN" altLang="en-US" sz="3200" dirty="0">
              <a:latin typeface="微软雅黑" panose="020B0503020204020204" pitchFamily="34" charset="-122"/>
              <a:ea typeface="微软雅黑" panose="020B0503020204020204" pitchFamily="34" charset="-122"/>
              <a:cs typeface="华文中宋" panose="02010600040101010101" charset="-122"/>
            </a:endParaRPr>
          </a:p>
        </p:txBody>
      </p:sp>
      <p:sp>
        <p:nvSpPr>
          <p:cNvPr id="35" name="TextBox 9">
            <a:hlinkClick r:id="" action="ppaction://hlinkshowjump?jump=nextslide"/>
          </p:cNvPr>
          <p:cNvSpPr txBox="1"/>
          <p:nvPr/>
        </p:nvSpPr>
        <p:spPr>
          <a:xfrm>
            <a:off x="2044700" y="4305300"/>
            <a:ext cx="2355850" cy="419100"/>
          </a:xfrm>
          <a:prstGeom prst="rect">
            <a:avLst/>
          </a:prstGeom>
        </p:spPr>
        <p:txBody>
          <a:bodyPr wrap="none">
            <a:spAutoFit/>
          </a:bodyPr>
          <a:lstStyle/>
          <a:p>
            <a:r>
              <a:rPr lang="zh-CN" altLang="en-US" sz="2100" b="1">
                <a:latin typeface="宋体" charset="-122"/>
                <a:ea typeface="华文中宋"/>
                <a:cs typeface="华文中宋"/>
              </a:rPr>
              <a:t>坚持人民当家作主</a:t>
            </a:r>
          </a:p>
        </p:txBody>
      </p:sp>
      <p:sp>
        <p:nvSpPr>
          <p:cNvPr id="38" name="椭圆 37"/>
          <p:cNvSpPr/>
          <p:nvPr/>
        </p:nvSpPr>
        <p:spPr>
          <a:xfrm>
            <a:off x="1658938" y="4845050"/>
            <a:ext cx="388937" cy="388938"/>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华文中宋" panose="02010600040101010101" charset="-122"/>
              </a:rPr>
              <a:t>6</a:t>
            </a:r>
            <a:endParaRPr lang="zh-CN" altLang="en-US" sz="3200" dirty="0">
              <a:latin typeface="微软雅黑" panose="020B0503020204020204" pitchFamily="34" charset="-122"/>
              <a:ea typeface="微软雅黑" panose="020B0503020204020204" pitchFamily="34" charset="-122"/>
              <a:cs typeface="华文中宋" panose="02010600040101010101" charset="-122"/>
            </a:endParaRPr>
          </a:p>
        </p:txBody>
      </p:sp>
      <p:sp>
        <p:nvSpPr>
          <p:cNvPr id="45" name="TextBox 9">
            <a:hlinkClick r:id="" action="ppaction://hlinkshowjump?jump=nextslide"/>
          </p:cNvPr>
          <p:cNvSpPr txBox="1"/>
          <p:nvPr/>
        </p:nvSpPr>
        <p:spPr>
          <a:xfrm>
            <a:off x="2044700" y="4832350"/>
            <a:ext cx="2355850" cy="420688"/>
          </a:xfrm>
          <a:prstGeom prst="rect">
            <a:avLst/>
          </a:prstGeom>
        </p:spPr>
        <p:txBody>
          <a:bodyPr wrap="none">
            <a:spAutoFit/>
          </a:bodyPr>
          <a:lstStyle/>
          <a:p>
            <a:r>
              <a:rPr lang="zh-CN" altLang="en-US" sz="2100" b="1">
                <a:latin typeface="宋体" charset="-122"/>
                <a:ea typeface="华文中宋"/>
                <a:cs typeface="华文中宋"/>
              </a:rPr>
              <a:t>坚持全面依法治国</a:t>
            </a:r>
          </a:p>
        </p:txBody>
      </p:sp>
      <p:sp>
        <p:nvSpPr>
          <p:cNvPr id="49" name="椭圆 48"/>
          <p:cNvSpPr/>
          <p:nvPr/>
        </p:nvSpPr>
        <p:spPr>
          <a:xfrm>
            <a:off x="1658938" y="5367338"/>
            <a:ext cx="388937" cy="388937"/>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华文中宋" panose="02010600040101010101" charset="-122"/>
              </a:rPr>
              <a:t>7</a:t>
            </a:r>
            <a:endParaRPr lang="zh-CN" altLang="en-US" sz="3200" dirty="0">
              <a:latin typeface="微软雅黑" panose="020B0503020204020204" pitchFamily="34" charset="-122"/>
              <a:ea typeface="微软雅黑" panose="020B0503020204020204" pitchFamily="34" charset="-122"/>
              <a:cs typeface="华文中宋" panose="02010600040101010101" charset="-122"/>
            </a:endParaRPr>
          </a:p>
        </p:txBody>
      </p:sp>
      <p:sp>
        <p:nvSpPr>
          <p:cNvPr id="53" name="TextBox 9">
            <a:hlinkClick r:id="" action="ppaction://hlinkshowjump?jump=nextslide"/>
          </p:cNvPr>
          <p:cNvSpPr txBox="1"/>
          <p:nvPr/>
        </p:nvSpPr>
        <p:spPr>
          <a:xfrm>
            <a:off x="2044700" y="5349875"/>
            <a:ext cx="3443288" cy="420688"/>
          </a:xfrm>
          <a:prstGeom prst="rect">
            <a:avLst/>
          </a:prstGeom>
        </p:spPr>
        <p:txBody>
          <a:bodyPr wrap="none">
            <a:spAutoFit/>
          </a:bodyPr>
          <a:lstStyle/>
          <a:p>
            <a:r>
              <a:rPr lang="zh-CN" altLang="en-US" sz="2100" b="1">
                <a:latin typeface="宋体" charset="-122"/>
                <a:ea typeface="华文中宋"/>
                <a:cs typeface="华文中宋"/>
              </a:rPr>
              <a:t>坚持社会主义核心价值体系</a:t>
            </a:r>
          </a:p>
        </p:txBody>
      </p:sp>
      <p:sp>
        <p:nvSpPr>
          <p:cNvPr id="54" name="椭圆 53"/>
          <p:cNvSpPr/>
          <p:nvPr/>
        </p:nvSpPr>
        <p:spPr>
          <a:xfrm>
            <a:off x="6300788" y="2233613"/>
            <a:ext cx="388937" cy="388937"/>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华文中宋" panose="02010600040101010101" charset="-122"/>
              </a:rPr>
              <a:t>8</a:t>
            </a:r>
            <a:endParaRPr lang="zh-CN" altLang="en-US" sz="3200" dirty="0">
              <a:latin typeface="微软雅黑" panose="020B0503020204020204" pitchFamily="34" charset="-122"/>
              <a:ea typeface="微软雅黑" panose="020B0503020204020204" pitchFamily="34" charset="-122"/>
              <a:cs typeface="华文中宋" panose="02010600040101010101" charset="-122"/>
            </a:endParaRPr>
          </a:p>
        </p:txBody>
      </p:sp>
      <p:sp>
        <p:nvSpPr>
          <p:cNvPr id="55" name="TextBox 9">
            <a:hlinkClick r:id="" action="ppaction://hlinkshowjump?jump=nextslide"/>
          </p:cNvPr>
          <p:cNvSpPr txBox="1"/>
          <p:nvPr/>
        </p:nvSpPr>
        <p:spPr>
          <a:xfrm>
            <a:off x="6686550" y="2216150"/>
            <a:ext cx="3716338" cy="419100"/>
          </a:xfrm>
          <a:prstGeom prst="rect">
            <a:avLst/>
          </a:prstGeom>
        </p:spPr>
        <p:txBody>
          <a:bodyPr wrap="none">
            <a:spAutoFit/>
          </a:bodyPr>
          <a:lstStyle/>
          <a:p>
            <a:r>
              <a:rPr lang="zh-CN" altLang="en-US" sz="2100" b="1">
                <a:latin typeface="宋体" charset="-122"/>
                <a:ea typeface="华文中宋"/>
                <a:cs typeface="华文中宋"/>
              </a:rPr>
              <a:t>坚持在发展中保障和改善民生</a:t>
            </a:r>
          </a:p>
        </p:txBody>
      </p:sp>
      <p:sp>
        <p:nvSpPr>
          <p:cNvPr id="56" name="椭圆 55"/>
          <p:cNvSpPr/>
          <p:nvPr/>
        </p:nvSpPr>
        <p:spPr>
          <a:xfrm>
            <a:off x="6300788" y="2755900"/>
            <a:ext cx="388937" cy="388938"/>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华文中宋" panose="02010600040101010101" charset="-122"/>
              </a:rPr>
              <a:t>9</a:t>
            </a:r>
            <a:endParaRPr lang="zh-CN" altLang="en-US" sz="3200" dirty="0">
              <a:latin typeface="微软雅黑" panose="020B0503020204020204" pitchFamily="34" charset="-122"/>
              <a:ea typeface="微软雅黑" panose="020B0503020204020204" pitchFamily="34" charset="-122"/>
              <a:cs typeface="华文中宋" panose="02010600040101010101" charset="-122"/>
            </a:endParaRPr>
          </a:p>
        </p:txBody>
      </p:sp>
      <p:sp>
        <p:nvSpPr>
          <p:cNvPr id="57" name="TextBox 9">
            <a:hlinkClick r:id="" action="ppaction://hlinkshowjump?jump=nextslide"/>
          </p:cNvPr>
          <p:cNvSpPr txBox="1"/>
          <p:nvPr/>
        </p:nvSpPr>
        <p:spPr>
          <a:xfrm>
            <a:off x="6686550" y="2743200"/>
            <a:ext cx="2900363" cy="420688"/>
          </a:xfrm>
          <a:prstGeom prst="rect">
            <a:avLst/>
          </a:prstGeom>
        </p:spPr>
        <p:txBody>
          <a:bodyPr wrap="none">
            <a:spAutoFit/>
          </a:bodyPr>
          <a:lstStyle/>
          <a:p>
            <a:r>
              <a:rPr lang="zh-CN" altLang="en-US" sz="2100" b="1">
                <a:latin typeface="宋体" charset="-122"/>
                <a:ea typeface="华文中宋"/>
                <a:cs typeface="华文中宋"/>
              </a:rPr>
              <a:t>坚持人与自然和谐共生</a:t>
            </a:r>
          </a:p>
        </p:txBody>
      </p:sp>
      <p:sp>
        <p:nvSpPr>
          <p:cNvPr id="58" name="TextBox 9">
            <a:hlinkClick r:id="" action="ppaction://hlinkshowjump?jump=nextslide"/>
          </p:cNvPr>
          <p:cNvSpPr txBox="1"/>
          <p:nvPr/>
        </p:nvSpPr>
        <p:spPr>
          <a:xfrm>
            <a:off x="6686550" y="3279775"/>
            <a:ext cx="2628900" cy="420688"/>
          </a:xfrm>
          <a:prstGeom prst="rect">
            <a:avLst/>
          </a:prstGeom>
        </p:spPr>
        <p:txBody>
          <a:bodyPr wrap="none">
            <a:spAutoFit/>
          </a:bodyPr>
          <a:lstStyle/>
          <a:p>
            <a:r>
              <a:rPr lang="zh-CN" altLang="en-US" sz="2100" b="1">
                <a:latin typeface="宋体" charset="-122"/>
                <a:ea typeface="华文中宋"/>
                <a:cs typeface="华文中宋"/>
              </a:rPr>
              <a:t>坚持总体国家安全观</a:t>
            </a:r>
          </a:p>
        </p:txBody>
      </p:sp>
      <p:sp>
        <p:nvSpPr>
          <p:cNvPr id="59" name="TextBox 9">
            <a:hlinkClick r:id="" action="ppaction://hlinkshowjump?jump=nextslide"/>
          </p:cNvPr>
          <p:cNvSpPr txBox="1"/>
          <p:nvPr/>
        </p:nvSpPr>
        <p:spPr>
          <a:xfrm>
            <a:off x="6686550" y="3792538"/>
            <a:ext cx="3716338" cy="420687"/>
          </a:xfrm>
          <a:prstGeom prst="rect">
            <a:avLst/>
          </a:prstGeom>
        </p:spPr>
        <p:txBody>
          <a:bodyPr wrap="none">
            <a:spAutoFit/>
          </a:bodyPr>
          <a:lstStyle/>
          <a:p>
            <a:r>
              <a:rPr lang="zh-CN" altLang="en-US" sz="2100" b="1">
                <a:latin typeface="宋体" charset="-122"/>
                <a:ea typeface="华文中宋"/>
                <a:cs typeface="华文中宋"/>
              </a:rPr>
              <a:t>坚持党对人民军队的绝对领导</a:t>
            </a:r>
          </a:p>
        </p:txBody>
      </p:sp>
      <p:sp>
        <p:nvSpPr>
          <p:cNvPr id="60" name="TextBox 9">
            <a:hlinkClick r:id="" action="ppaction://hlinkshowjump?jump=nextslide"/>
          </p:cNvPr>
          <p:cNvSpPr txBox="1"/>
          <p:nvPr/>
        </p:nvSpPr>
        <p:spPr>
          <a:xfrm>
            <a:off x="6686550" y="4305300"/>
            <a:ext cx="4259263" cy="419100"/>
          </a:xfrm>
          <a:prstGeom prst="rect">
            <a:avLst/>
          </a:prstGeom>
        </p:spPr>
        <p:txBody>
          <a:bodyPr wrap="none">
            <a:spAutoFit/>
          </a:bodyPr>
          <a:lstStyle/>
          <a:p>
            <a:r>
              <a:rPr lang="zh-CN" altLang="en-US" sz="2100" b="1">
                <a:latin typeface="宋体" charset="-122"/>
                <a:ea typeface="华文中宋"/>
                <a:cs typeface="华文中宋"/>
              </a:rPr>
              <a:t>坚持“一国两制”和推进祖国统一</a:t>
            </a:r>
          </a:p>
        </p:txBody>
      </p:sp>
      <p:sp>
        <p:nvSpPr>
          <p:cNvPr id="61" name="TextBox 9">
            <a:hlinkClick r:id="" action="ppaction://hlinkshowjump?jump=nextslide"/>
          </p:cNvPr>
          <p:cNvSpPr txBox="1"/>
          <p:nvPr/>
        </p:nvSpPr>
        <p:spPr>
          <a:xfrm>
            <a:off x="6686550" y="4832350"/>
            <a:ext cx="3716338" cy="420688"/>
          </a:xfrm>
          <a:prstGeom prst="rect">
            <a:avLst/>
          </a:prstGeom>
        </p:spPr>
        <p:txBody>
          <a:bodyPr wrap="none">
            <a:spAutoFit/>
          </a:bodyPr>
          <a:lstStyle/>
          <a:p>
            <a:r>
              <a:rPr lang="zh-CN" altLang="en-US" sz="2100" b="1">
                <a:latin typeface="宋体" charset="-122"/>
                <a:ea typeface="华文中宋"/>
                <a:cs typeface="华文中宋"/>
              </a:rPr>
              <a:t>坚持推动构建人类命运共同体</a:t>
            </a:r>
          </a:p>
        </p:txBody>
      </p:sp>
      <p:sp>
        <p:nvSpPr>
          <p:cNvPr id="62" name="TextBox 9">
            <a:hlinkClick r:id="" action="ppaction://hlinkshowjump?jump=nextslide"/>
          </p:cNvPr>
          <p:cNvSpPr txBox="1"/>
          <p:nvPr/>
        </p:nvSpPr>
        <p:spPr>
          <a:xfrm>
            <a:off x="6686550" y="5349875"/>
            <a:ext cx="2357438" cy="420688"/>
          </a:xfrm>
          <a:prstGeom prst="rect">
            <a:avLst/>
          </a:prstGeom>
        </p:spPr>
        <p:txBody>
          <a:bodyPr wrap="none">
            <a:spAutoFit/>
          </a:bodyPr>
          <a:lstStyle/>
          <a:p>
            <a:r>
              <a:rPr lang="zh-CN" altLang="en-US" sz="2100" b="1">
                <a:latin typeface="宋体" charset="-122"/>
                <a:ea typeface="华文中宋"/>
                <a:cs typeface="华文中宋"/>
              </a:rPr>
              <a:t>坚持全面从严治党</a:t>
            </a:r>
          </a:p>
        </p:txBody>
      </p:sp>
      <p:grpSp>
        <p:nvGrpSpPr>
          <p:cNvPr id="39966" name="组合 62"/>
          <p:cNvGrpSpPr>
            <a:grpSpLocks/>
          </p:cNvGrpSpPr>
          <p:nvPr/>
        </p:nvGrpSpPr>
        <p:grpSpPr bwMode="auto">
          <a:xfrm>
            <a:off x="6219825" y="3248025"/>
            <a:ext cx="547688" cy="461963"/>
            <a:chOff x="4652843" y="2605137"/>
            <a:chExt cx="410208" cy="346249"/>
          </a:xfrm>
        </p:grpSpPr>
        <p:sp>
          <p:nvSpPr>
            <p:cNvPr id="64" name="椭圆 63"/>
            <p:cNvSpPr/>
            <p:nvPr/>
          </p:nvSpPr>
          <p:spPr>
            <a:xfrm>
              <a:off x="4713483" y="2627745"/>
              <a:ext cx="291306" cy="291515"/>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3200" dirty="0">
                <a:latin typeface="华文中宋" panose="02010600040101010101" charset="-122"/>
                <a:ea typeface="华文中宋" panose="02010600040101010101" charset="-122"/>
                <a:cs typeface="华文中宋" panose="02010600040101010101" charset="-122"/>
              </a:endParaRPr>
            </a:p>
          </p:txBody>
        </p:sp>
        <p:sp>
          <p:nvSpPr>
            <p:cNvPr id="39982" name="矩形 64"/>
            <p:cNvSpPr>
              <a:spLocks noChangeArrowheads="1"/>
            </p:cNvSpPr>
            <p:nvPr/>
          </p:nvSpPr>
          <p:spPr bwMode="auto">
            <a:xfrm>
              <a:off x="4652843" y="2605137"/>
              <a:ext cx="410208" cy="346249"/>
            </a:xfrm>
            <a:prstGeom prst="rect">
              <a:avLst/>
            </a:prstGeom>
            <a:noFill/>
            <a:ln w="9525">
              <a:noFill/>
              <a:miter lim="800000"/>
              <a:headEnd/>
              <a:tailEnd/>
            </a:ln>
          </p:spPr>
          <p:txBody>
            <a:bodyPr wrap="none">
              <a:spAutoFit/>
            </a:bodyPr>
            <a:lstStyle/>
            <a:p>
              <a:pPr algn="ctr"/>
              <a:r>
                <a:rPr lang="en-US" altLang="zh-CN">
                  <a:solidFill>
                    <a:srgbClr val="FFFFFF"/>
                  </a:solidFill>
                  <a:latin typeface="微软雅黑"/>
                  <a:ea typeface="微软雅黑"/>
                  <a:cs typeface="华文中宋"/>
                </a:rPr>
                <a:t>10</a:t>
              </a:r>
              <a:endParaRPr lang="zh-CN" altLang="en-US">
                <a:solidFill>
                  <a:srgbClr val="FFFFFF"/>
                </a:solidFill>
                <a:latin typeface="微软雅黑"/>
                <a:ea typeface="微软雅黑"/>
                <a:cs typeface="华文中宋"/>
              </a:endParaRPr>
            </a:p>
          </p:txBody>
        </p:sp>
      </p:grpSp>
      <p:grpSp>
        <p:nvGrpSpPr>
          <p:cNvPr id="39967" name="组合 65"/>
          <p:cNvGrpSpPr>
            <a:grpSpLocks/>
          </p:cNvGrpSpPr>
          <p:nvPr/>
        </p:nvGrpSpPr>
        <p:grpSpPr bwMode="auto">
          <a:xfrm>
            <a:off x="6219825" y="3781425"/>
            <a:ext cx="547688" cy="461963"/>
            <a:chOff x="4652845" y="2612623"/>
            <a:chExt cx="410209" cy="346249"/>
          </a:xfrm>
        </p:grpSpPr>
        <p:sp>
          <p:nvSpPr>
            <p:cNvPr id="67" name="椭圆 66"/>
            <p:cNvSpPr/>
            <p:nvPr/>
          </p:nvSpPr>
          <p:spPr>
            <a:xfrm>
              <a:off x="4713485" y="2628092"/>
              <a:ext cx="291307" cy="291515"/>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3200" dirty="0">
                <a:latin typeface="华文中宋" panose="02010600040101010101" charset="-122"/>
                <a:ea typeface="华文中宋" panose="02010600040101010101" charset="-122"/>
                <a:cs typeface="华文中宋" panose="02010600040101010101" charset="-122"/>
              </a:endParaRPr>
            </a:p>
          </p:txBody>
        </p:sp>
        <p:sp>
          <p:nvSpPr>
            <p:cNvPr id="39980" name="矩形 67"/>
            <p:cNvSpPr>
              <a:spLocks noChangeArrowheads="1"/>
            </p:cNvSpPr>
            <p:nvPr/>
          </p:nvSpPr>
          <p:spPr bwMode="auto">
            <a:xfrm>
              <a:off x="4652845" y="2612623"/>
              <a:ext cx="410209" cy="346249"/>
            </a:xfrm>
            <a:prstGeom prst="rect">
              <a:avLst/>
            </a:prstGeom>
            <a:noFill/>
            <a:ln w="9525">
              <a:noFill/>
              <a:miter lim="800000"/>
              <a:headEnd/>
              <a:tailEnd/>
            </a:ln>
          </p:spPr>
          <p:txBody>
            <a:bodyPr wrap="none">
              <a:spAutoFit/>
            </a:bodyPr>
            <a:lstStyle/>
            <a:p>
              <a:pPr algn="ctr"/>
              <a:r>
                <a:rPr lang="en-US" altLang="zh-CN">
                  <a:solidFill>
                    <a:srgbClr val="FFFFFF"/>
                  </a:solidFill>
                  <a:latin typeface="微软雅黑"/>
                  <a:ea typeface="微软雅黑"/>
                  <a:cs typeface="华文中宋"/>
                </a:rPr>
                <a:t>11</a:t>
              </a:r>
              <a:endParaRPr lang="zh-CN" altLang="en-US">
                <a:solidFill>
                  <a:srgbClr val="FFFFFF"/>
                </a:solidFill>
                <a:latin typeface="微软雅黑"/>
                <a:ea typeface="微软雅黑"/>
                <a:cs typeface="华文中宋"/>
              </a:endParaRPr>
            </a:p>
          </p:txBody>
        </p:sp>
      </p:grpSp>
      <p:grpSp>
        <p:nvGrpSpPr>
          <p:cNvPr id="39968" name="组合 68"/>
          <p:cNvGrpSpPr>
            <a:grpSpLocks/>
          </p:cNvGrpSpPr>
          <p:nvPr/>
        </p:nvGrpSpPr>
        <p:grpSpPr bwMode="auto">
          <a:xfrm>
            <a:off x="6219825" y="4292600"/>
            <a:ext cx="547688" cy="460375"/>
            <a:chOff x="4652845" y="2596373"/>
            <a:chExt cx="410209" cy="346249"/>
          </a:xfrm>
        </p:grpSpPr>
        <p:sp>
          <p:nvSpPr>
            <p:cNvPr id="70" name="椭圆 69"/>
            <p:cNvSpPr/>
            <p:nvPr/>
          </p:nvSpPr>
          <p:spPr>
            <a:xfrm>
              <a:off x="4713485" y="2627416"/>
              <a:ext cx="291307" cy="292521"/>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3200" dirty="0">
                <a:latin typeface="华文中宋" panose="02010600040101010101" charset="-122"/>
                <a:ea typeface="华文中宋" panose="02010600040101010101" charset="-122"/>
                <a:cs typeface="华文中宋" panose="02010600040101010101" charset="-122"/>
              </a:endParaRPr>
            </a:p>
          </p:txBody>
        </p:sp>
        <p:sp>
          <p:nvSpPr>
            <p:cNvPr id="39978" name="矩形 70"/>
            <p:cNvSpPr>
              <a:spLocks noChangeArrowheads="1"/>
            </p:cNvSpPr>
            <p:nvPr/>
          </p:nvSpPr>
          <p:spPr bwMode="auto">
            <a:xfrm>
              <a:off x="4652845" y="2596373"/>
              <a:ext cx="410209" cy="346249"/>
            </a:xfrm>
            <a:prstGeom prst="rect">
              <a:avLst/>
            </a:prstGeom>
            <a:noFill/>
            <a:ln w="9525">
              <a:noFill/>
              <a:miter lim="800000"/>
              <a:headEnd/>
              <a:tailEnd/>
            </a:ln>
          </p:spPr>
          <p:txBody>
            <a:bodyPr wrap="none">
              <a:spAutoFit/>
            </a:bodyPr>
            <a:lstStyle/>
            <a:p>
              <a:pPr algn="ctr"/>
              <a:r>
                <a:rPr lang="en-US" altLang="zh-CN">
                  <a:solidFill>
                    <a:srgbClr val="FFFFFF"/>
                  </a:solidFill>
                  <a:latin typeface="微软雅黑"/>
                  <a:ea typeface="微软雅黑"/>
                  <a:cs typeface="华文中宋"/>
                </a:rPr>
                <a:t>12</a:t>
              </a:r>
              <a:endParaRPr lang="zh-CN" altLang="en-US">
                <a:solidFill>
                  <a:srgbClr val="FFFFFF"/>
                </a:solidFill>
                <a:latin typeface="微软雅黑"/>
                <a:ea typeface="微软雅黑"/>
                <a:cs typeface="华文中宋"/>
              </a:endParaRPr>
            </a:p>
          </p:txBody>
        </p:sp>
      </p:grpSp>
      <p:grpSp>
        <p:nvGrpSpPr>
          <p:cNvPr id="39969" name="组合 71"/>
          <p:cNvGrpSpPr>
            <a:grpSpLocks/>
          </p:cNvGrpSpPr>
          <p:nvPr/>
        </p:nvGrpSpPr>
        <p:grpSpPr bwMode="auto">
          <a:xfrm>
            <a:off x="6219825" y="4821238"/>
            <a:ext cx="547688" cy="461962"/>
            <a:chOff x="4652844" y="2604922"/>
            <a:chExt cx="410209" cy="346249"/>
          </a:xfrm>
        </p:grpSpPr>
        <p:sp>
          <p:nvSpPr>
            <p:cNvPr id="73" name="椭圆 72"/>
            <p:cNvSpPr/>
            <p:nvPr/>
          </p:nvSpPr>
          <p:spPr>
            <a:xfrm>
              <a:off x="4713484" y="2627529"/>
              <a:ext cx="291307" cy="291516"/>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3200" dirty="0">
                <a:latin typeface="华文中宋" panose="02010600040101010101" charset="-122"/>
                <a:ea typeface="华文中宋" panose="02010600040101010101" charset="-122"/>
                <a:cs typeface="华文中宋" panose="02010600040101010101" charset="-122"/>
              </a:endParaRPr>
            </a:p>
          </p:txBody>
        </p:sp>
        <p:sp>
          <p:nvSpPr>
            <p:cNvPr id="39976" name="矩形 73"/>
            <p:cNvSpPr>
              <a:spLocks noChangeArrowheads="1"/>
            </p:cNvSpPr>
            <p:nvPr/>
          </p:nvSpPr>
          <p:spPr bwMode="auto">
            <a:xfrm>
              <a:off x="4652844" y="2604922"/>
              <a:ext cx="410209" cy="346249"/>
            </a:xfrm>
            <a:prstGeom prst="rect">
              <a:avLst/>
            </a:prstGeom>
            <a:noFill/>
            <a:ln w="9525">
              <a:noFill/>
              <a:miter lim="800000"/>
              <a:headEnd/>
              <a:tailEnd/>
            </a:ln>
          </p:spPr>
          <p:txBody>
            <a:bodyPr wrap="none">
              <a:spAutoFit/>
            </a:bodyPr>
            <a:lstStyle/>
            <a:p>
              <a:pPr algn="ctr"/>
              <a:r>
                <a:rPr lang="en-US" altLang="zh-CN">
                  <a:solidFill>
                    <a:srgbClr val="FFFFFF"/>
                  </a:solidFill>
                  <a:latin typeface="微软雅黑"/>
                  <a:ea typeface="微软雅黑"/>
                  <a:cs typeface="华文中宋"/>
                </a:rPr>
                <a:t>13</a:t>
              </a:r>
              <a:endParaRPr lang="zh-CN" altLang="en-US">
                <a:solidFill>
                  <a:srgbClr val="FFFFFF"/>
                </a:solidFill>
                <a:latin typeface="微软雅黑"/>
                <a:ea typeface="微软雅黑"/>
                <a:cs typeface="华文中宋"/>
              </a:endParaRPr>
            </a:p>
          </p:txBody>
        </p:sp>
      </p:grpSp>
      <p:grpSp>
        <p:nvGrpSpPr>
          <p:cNvPr id="39970" name="组合 74"/>
          <p:cNvGrpSpPr>
            <a:grpSpLocks/>
          </p:cNvGrpSpPr>
          <p:nvPr/>
        </p:nvGrpSpPr>
        <p:grpSpPr bwMode="auto">
          <a:xfrm>
            <a:off x="6219825" y="5360988"/>
            <a:ext cx="547688" cy="461962"/>
            <a:chOff x="4652845" y="2597908"/>
            <a:chExt cx="410209" cy="346249"/>
          </a:xfrm>
        </p:grpSpPr>
        <p:sp>
          <p:nvSpPr>
            <p:cNvPr id="76" name="椭圆 75"/>
            <p:cNvSpPr/>
            <p:nvPr/>
          </p:nvSpPr>
          <p:spPr>
            <a:xfrm>
              <a:off x="4713485" y="2627654"/>
              <a:ext cx="291307" cy="291516"/>
            </a:xfrm>
            <a:prstGeom prst="ellipse">
              <a:avLst/>
            </a:prstGeom>
            <a:solidFill>
              <a:srgbClr val="BC000D"/>
            </a:solidFill>
            <a:ln w="25400" cap="flat" cmpd="sng" algn="ctr">
              <a:solidFill>
                <a:srgbClr val="FF0517">
                  <a:shade val="50000"/>
                </a:srgbClr>
              </a:solidFill>
              <a:prstDash val="solid"/>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3200" dirty="0">
                <a:latin typeface="华文中宋" panose="02010600040101010101" charset="-122"/>
                <a:ea typeface="华文中宋" panose="02010600040101010101" charset="-122"/>
                <a:cs typeface="华文中宋" panose="02010600040101010101" charset="-122"/>
              </a:endParaRPr>
            </a:p>
          </p:txBody>
        </p:sp>
        <p:sp>
          <p:nvSpPr>
            <p:cNvPr id="39974" name="矩形 76"/>
            <p:cNvSpPr>
              <a:spLocks noChangeArrowheads="1"/>
            </p:cNvSpPr>
            <p:nvPr/>
          </p:nvSpPr>
          <p:spPr bwMode="auto">
            <a:xfrm>
              <a:off x="4652845" y="2597908"/>
              <a:ext cx="410209" cy="346249"/>
            </a:xfrm>
            <a:prstGeom prst="rect">
              <a:avLst/>
            </a:prstGeom>
            <a:noFill/>
            <a:ln w="9525">
              <a:noFill/>
              <a:miter lim="800000"/>
              <a:headEnd/>
              <a:tailEnd/>
            </a:ln>
          </p:spPr>
          <p:txBody>
            <a:bodyPr wrap="none">
              <a:spAutoFit/>
            </a:bodyPr>
            <a:lstStyle/>
            <a:p>
              <a:pPr algn="ctr"/>
              <a:r>
                <a:rPr lang="en-US" altLang="zh-CN">
                  <a:solidFill>
                    <a:srgbClr val="FFFFFF"/>
                  </a:solidFill>
                  <a:latin typeface="微软雅黑"/>
                  <a:ea typeface="微软雅黑"/>
                  <a:cs typeface="华文中宋"/>
                </a:rPr>
                <a:t>14</a:t>
              </a:r>
              <a:endParaRPr lang="zh-CN" altLang="en-US">
                <a:solidFill>
                  <a:srgbClr val="FFFFFF"/>
                </a:solidFill>
                <a:latin typeface="微软雅黑"/>
                <a:ea typeface="微软雅黑"/>
                <a:cs typeface="华文中宋"/>
              </a:endParaRPr>
            </a:p>
          </p:txBody>
        </p:sp>
      </p:grpSp>
      <p:sp>
        <p:nvSpPr>
          <p:cNvPr id="78" name="矩形 77"/>
          <p:cNvSpPr/>
          <p:nvPr/>
        </p:nvSpPr>
        <p:spPr>
          <a:xfrm>
            <a:off x="881063" y="5940425"/>
            <a:ext cx="10277475" cy="862013"/>
          </a:xfrm>
          <a:prstGeom prst="rect">
            <a:avLst/>
          </a:prstGeom>
        </p:spPr>
        <p:txBody>
          <a:bodyPr>
            <a:spAutoFit/>
          </a:bodyPr>
          <a:lstStyle/>
          <a:p>
            <a:pPr algn="ctr" defTabSz="1218565" fontAlgn="auto">
              <a:lnSpc>
                <a:spcPct val="125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党的十九大提出的十四条基本</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方略涵盖</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了改革发展稳定、内政外交国防、治党治国治军，它是全面的方略。</a:t>
            </a:r>
          </a:p>
        </p:txBody>
      </p:sp>
      <p:pic>
        <p:nvPicPr>
          <p:cNvPr id="39972" name="图片 78"/>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40962"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40963"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二、习近平新时代中国特色社会主义思想的理论逻辑</a:t>
            </a:r>
          </a:p>
        </p:txBody>
      </p:sp>
      <p:sp>
        <p:nvSpPr>
          <p:cNvPr id="47" name="矩形 46"/>
          <p:cNvSpPr/>
          <p:nvPr/>
        </p:nvSpPr>
        <p:spPr>
          <a:xfrm>
            <a:off x="427038" y="1174750"/>
            <a:ext cx="9315450" cy="500063"/>
          </a:xfrm>
          <a:prstGeom prst="rect">
            <a:avLst/>
          </a:prstGeom>
        </p:spPr>
        <p:txBody>
          <a:bodyPr>
            <a:spAutoFit/>
          </a:bodyPr>
          <a:lstStyle/>
          <a:p>
            <a:pPr algn="just" defTabSz="1218565" fontAlgn="auto">
              <a:lnSpc>
                <a:spcPct val="150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用</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“五三三一二”五个</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数字概括</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十四条基本</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方略</a:t>
            </a:r>
            <a:endParaRPr lang="zh-CN" altLang="en-US" sz="2000" dirty="0">
              <a:latin typeface="微软雅黑" panose="020B0503020204020204" pitchFamily="34" charset="-122"/>
              <a:ea typeface="微软雅黑" panose="020B0503020204020204" pitchFamily="34" charset="-122"/>
            </a:endParaRPr>
          </a:p>
        </p:txBody>
      </p:sp>
      <p:grpSp>
        <p:nvGrpSpPr>
          <p:cNvPr id="40965" name="组合 54"/>
          <p:cNvGrpSpPr>
            <a:grpSpLocks/>
          </p:cNvGrpSpPr>
          <p:nvPr/>
        </p:nvGrpSpPr>
        <p:grpSpPr bwMode="auto">
          <a:xfrm flipV="1">
            <a:off x="828675" y="3278188"/>
            <a:ext cx="1857375" cy="1076325"/>
            <a:chOff x="837732" y="1756273"/>
            <a:chExt cx="4394668" cy="1710028"/>
          </a:xfrm>
        </p:grpSpPr>
        <p:sp>
          <p:nvSpPr>
            <p:cNvPr id="64" name="椭圆 63"/>
            <p:cNvSpPr/>
            <p:nvPr/>
          </p:nvSpPr>
          <p:spPr>
            <a:xfrm>
              <a:off x="837732" y="1756273"/>
              <a:ext cx="4394668" cy="1110830"/>
            </a:xfrm>
            <a:prstGeom prst="ellipse">
              <a:avLst/>
            </a:prstGeom>
            <a:gradFill flip="none" rotWithShape="1">
              <a:gsLst>
                <a:gs pos="86000">
                  <a:schemeClr val="bg1">
                    <a:alpha val="0"/>
                  </a:schemeClr>
                </a:gs>
                <a:gs pos="15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useBgFill="1">
          <p:nvSpPr>
            <p:cNvPr id="65" name="矩形 64"/>
            <p:cNvSpPr/>
            <p:nvPr/>
          </p:nvSpPr>
          <p:spPr>
            <a:xfrm>
              <a:off x="837732" y="2164864"/>
              <a:ext cx="4394668" cy="1301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966" name="组合 55"/>
          <p:cNvGrpSpPr>
            <a:grpSpLocks/>
          </p:cNvGrpSpPr>
          <p:nvPr/>
        </p:nvGrpSpPr>
        <p:grpSpPr bwMode="auto">
          <a:xfrm flipV="1">
            <a:off x="2627313" y="3278188"/>
            <a:ext cx="1857375" cy="1076325"/>
            <a:chOff x="837732" y="1756273"/>
            <a:chExt cx="4394668" cy="1710028"/>
          </a:xfrm>
        </p:grpSpPr>
        <p:sp>
          <p:nvSpPr>
            <p:cNvPr id="62" name="椭圆 61"/>
            <p:cNvSpPr/>
            <p:nvPr/>
          </p:nvSpPr>
          <p:spPr>
            <a:xfrm>
              <a:off x="837732" y="1756273"/>
              <a:ext cx="4394668" cy="1110830"/>
            </a:xfrm>
            <a:prstGeom prst="ellipse">
              <a:avLst/>
            </a:prstGeom>
            <a:gradFill flip="none" rotWithShape="1">
              <a:gsLst>
                <a:gs pos="86000">
                  <a:schemeClr val="bg1">
                    <a:alpha val="0"/>
                  </a:schemeClr>
                </a:gs>
                <a:gs pos="17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useBgFill="1">
          <p:nvSpPr>
            <p:cNvPr id="63" name="矩形 62"/>
            <p:cNvSpPr/>
            <p:nvPr/>
          </p:nvSpPr>
          <p:spPr>
            <a:xfrm>
              <a:off x="837732" y="2164864"/>
              <a:ext cx="4394668" cy="1301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7" name="空心弧 56"/>
          <p:cNvSpPr/>
          <p:nvPr/>
        </p:nvSpPr>
        <p:spPr>
          <a:xfrm>
            <a:off x="1414463" y="2886075"/>
            <a:ext cx="2425700" cy="2425700"/>
          </a:xfrm>
          <a:prstGeom prst="blockArc">
            <a:avLst/>
          </a:prstGeom>
          <a:gradFill>
            <a:gsLst>
              <a:gs pos="0">
                <a:srgbClr val="E30000"/>
              </a:gs>
              <a:gs pos="100000">
                <a:srgbClr val="760303"/>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27"/>
          <p:cNvSpPr txBox="1"/>
          <p:nvPr/>
        </p:nvSpPr>
        <p:spPr>
          <a:xfrm>
            <a:off x="1898650" y="3576638"/>
            <a:ext cx="1416050" cy="585787"/>
          </a:xfrm>
          <a:prstGeom prst="rect">
            <a:avLst/>
          </a:prstGeom>
          <a:noFill/>
        </p:spPr>
        <p:txBody>
          <a:bodyPr wrap="none">
            <a:spAutoFit/>
          </a:bodyPr>
          <a:lstStyle/>
          <a:p>
            <a:pPr defTabSz="1218565" fontAlgn="auto">
              <a:spcBef>
                <a:spcPts val="0"/>
              </a:spcBef>
              <a:spcAft>
                <a:spcPts val="0"/>
              </a:spcAft>
              <a:defRPr/>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“五”</a:t>
            </a:r>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空心弧 66"/>
          <p:cNvSpPr/>
          <p:nvPr/>
        </p:nvSpPr>
        <p:spPr>
          <a:xfrm rot="10800000">
            <a:off x="3235325" y="2882900"/>
            <a:ext cx="2425700" cy="2425700"/>
          </a:xfrm>
          <a:prstGeom prst="blockArc">
            <a:avLst/>
          </a:prstGeom>
          <a:gradFill>
            <a:gsLst>
              <a:gs pos="0">
                <a:srgbClr val="E30000"/>
              </a:gs>
              <a:gs pos="100000">
                <a:srgbClr val="760303"/>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0970" name="组合 67"/>
          <p:cNvGrpSpPr>
            <a:grpSpLocks/>
          </p:cNvGrpSpPr>
          <p:nvPr/>
        </p:nvGrpSpPr>
        <p:grpSpPr bwMode="auto">
          <a:xfrm flipV="1">
            <a:off x="4449763" y="3278188"/>
            <a:ext cx="1857375" cy="1076325"/>
            <a:chOff x="837732" y="1756273"/>
            <a:chExt cx="4394668" cy="1710028"/>
          </a:xfrm>
        </p:grpSpPr>
        <p:sp>
          <p:nvSpPr>
            <p:cNvPr id="72" name="椭圆 71"/>
            <p:cNvSpPr/>
            <p:nvPr/>
          </p:nvSpPr>
          <p:spPr>
            <a:xfrm>
              <a:off x="837732" y="1756273"/>
              <a:ext cx="4394668" cy="1110830"/>
            </a:xfrm>
            <a:prstGeom prst="ellipse">
              <a:avLst/>
            </a:prstGeom>
            <a:gradFill flip="none" rotWithShape="1">
              <a:gsLst>
                <a:gs pos="86000">
                  <a:schemeClr val="bg1">
                    <a:alpha val="0"/>
                  </a:schemeClr>
                </a:gs>
                <a:gs pos="15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useBgFill="1">
          <p:nvSpPr>
            <p:cNvPr id="73" name="矩形 72"/>
            <p:cNvSpPr/>
            <p:nvPr/>
          </p:nvSpPr>
          <p:spPr>
            <a:xfrm>
              <a:off x="837732" y="2164864"/>
              <a:ext cx="4394668" cy="1301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0" name="燕尾形 69"/>
          <p:cNvSpPr/>
          <p:nvPr/>
        </p:nvSpPr>
        <p:spPr>
          <a:xfrm rot="16200000">
            <a:off x="4267200" y="3576638"/>
            <a:ext cx="349250" cy="349250"/>
          </a:xfrm>
          <a:prstGeom prst="chevron">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0972" name="组合 74"/>
          <p:cNvGrpSpPr>
            <a:grpSpLocks/>
          </p:cNvGrpSpPr>
          <p:nvPr/>
        </p:nvGrpSpPr>
        <p:grpSpPr bwMode="auto">
          <a:xfrm flipV="1">
            <a:off x="6248400" y="3278188"/>
            <a:ext cx="1857375" cy="1076325"/>
            <a:chOff x="837732" y="1756273"/>
            <a:chExt cx="4394668" cy="1710028"/>
          </a:xfrm>
        </p:grpSpPr>
        <p:sp>
          <p:nvSpPr>
            <p:cNvPr id="101" name="椭圆 100"/>
            <p:cNvSpPr/>
            <p:nvPr/>
          </p:nvSpPr>
          <p:spPr>
            <a:xfrm>
              <a:off x="837732" y="1756273"/>
              <a:ext cx="4394668" cy="1110830"/>
            </a:xfrm>
            <a:prstGeom prst="ellipse">
              <a:avLst/>
            </a:prstGeom>
            <a:gradFill flip="none" rotWithShape="1">
              <a:gsLst>
                <a:gs pos="86000">
                  <a:schemeClr val="bg1">
                    <a:alpha val="0"/>
                  </a:schemeClr>
                </a:gs>
                <a:gs pos="17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useBgFill="1">
          <p:nvSpPr>
            <p:cNvPr id="102" name="矩形 101"/>
            <p:cNvSpPr/>
            <p:nvPr/>
          </p:nvSpPr>
          <p:spPr>
            <a:xfrm>
              <a:off x="837732" y="2164864"/>
              <a:ext cx="4394668" cy="1301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6" name="空心弧 75"/>
          <p:cNvSpPr/>
          <p:nvPr/>
        </p:nvSpPr>
        <p:spPr>
          <a:xfrm>
            <a:off x="5056188" y="2886075"/>
            <a:ext cx="2425700" cy="2425700"/>
          </a:xfrm>
          <a:prstGeom prst="blockArc">
            <a:avLst/>
          </a:prstGeom>
          <a:gradFill>
            <a:gsLst>
              <a:gs pos="0">
                <a:srgbClr val="E30000"/>
              </a:gs>
              <a:gs pos="100000">
                <a:srgbClr val="760303"/>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空心弧 103"/>
          <p:cNvSpPr/>
          <p:nvPr/>
        </p:nvSpPr>
        <p:spPr>
          <a:xfrm rot="10800000">
            <a:off x="6873875" y="2882900"/>
            <a:ext cx="2425700" cy="2425700"/>
          </a:xfrm>
          <a:prstGeom prst="blockArc">
            <a:avLst/>
          </a:prstGeom>
          <a:gradFill>
            <a:gsLst>
              <a:gs pos="0">
                <a:srgbClr val="E30000"/>
              </a:gs>
              <a:gs pos="100000">
                <a:srgbClr val="760303"/>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0975" name="组合 104"/>
          <p:cNvGrpSpPr>
            <a:grpSpLocks/>
          </p:cNvGrpSpPr>
          <p:nvPr/>
        </p:nvGrpSpPr>
        <p:grpSpPr bwMode="auto">
          <a:xfrm flipV="1">
            <a:off x="8129588" y="3278188"/>
            <a:ext cx="1857375" cy="1076325"/>
            <a:chOff x="837732" y="1756273"/>
            <a:chExt cx="4394668" cy="1710028"/>
          </a:xfrm>
        </p:grpSpPr>
        <p:sp>
          <p:nvSpPr>
            <p:cNvPr id="109" name="椭圆 108"/>
            <p:cNvSpPr/>
            <p:nvPr/>
          </p:nvSpPr>
          <p:spPr>
            <a:xfrm>
              <a:off x="837732" y="1756273"/>
              <a:ext cx="4394668" cy="1110830"/>
            </a:xfrm>
            <a:prstGeom prst="ellipse">
              <a:avLst/>
            </a:prstGeom>
            <a:gradFill flip="none" rotWithShape="1">
              <a:gsLst>
                <a:gs pos="86000">
                  <a:schemeClr val="bg1">
                    <a:alpha val="0"/>
                  </a:schemeClr>
                </a:gs>
                <a:gs pos="15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useBgFill="1">
          <p:nvSpPr>
            <p:cNvPr id="110" name="矩形 109"/>
            <p:cNvSpPr/>
            <p:nvPr/>
          </p:nvSpPr>
          <p:spPr>
            <a:xfrm>
              <a:off x="837732" y="2164864"/>
              <a:ext cx="4394668" cy="1301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7" name="燕尾形 106"/>
          <p:cNvSpPr/>
          <p:nvPr/>
        </p:nvSpPr>
        <p:spPr>
          <a:xfrm rot="16200000">
            <a:off x="7926388" y="3576638"/>
            <a:ext cx="349250" cy="349250"/>
          </a:xfrm>
          <a:prstGeom prst="chevron">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0977" name="组合 113"/>
          <p:cNvGrpSpPr>
            <a:grpSpLocks/>
          </p:cNvGrpSpPr>
          <p:nvPr/>
        </p:nvGrpSpPr>
        <p:grpSpPr bwMode="auto">
          <a:xfrm flipV="1">
            <a:off x="9928225" y="3278188"/>
            <a:ext cx="1857375" cy="1076325"/>
            <a:chOff x="837732" y="1756273"/>
            <a:chExt cx="4394668" cy="1710028"/>
          </a:xfrm>
        </p:grpSpPr>
        <p:sp>
          <p:nvSpPr>
            <p:cNvPr id="121" name="椭圆 120"/>
            <p:cNvSpPr/>
            <p:nvPr/>
          </p:nvSpPr>
          <p:spPr>
            <a:xfrm>
              <a:off x="837732" y="1756273"/>
              <a:ext cx="4394668" cy="1110830"/>
            </a:xfrm>
            <a:prstGeom prst="ellipse">
              <a:avLst/>
            </a:prstGeom>
            <a:gradFill flip="none" rotWithShape="1">
              <a:gsLst>
                <a:gs pos="86000">
                  <a:schemeClr val="bg1">
                    <a:alpha val="0"/>
                  </a:schemeClr>
                </a:gs>
                <a:gs pos="17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useBgFill="1">
          <p:nvSpPr>
            <p:cNvPr id="122" name="矩形 121"/>
            <p:cNvSpPr/>
            <p:nvPr/>
          </p:nvSpPr>
          <p:spPr>
            <a:xfrm>
              <a:off x="837732" y="2164864"/>
              <a:ext cx="4394668" cy="1301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16" name="空心弧 115"/>
          <p:cNvSpPr/>
          <p:nvPr/>
        </p:nvSpPr>
        <p:spPr>
          <a:xfrm>
            <a:off x="8688388" y="2886075"/>
            <a:ext cx="2427287" cy="2425700"/>
          </a:xfrm>
          <a:prstGeom prst="blockArc">
            <a:avLst/>
          </a:prstGeom>
          <a:gradFill>
            <a:gsLst>
              <a:gs pos="0">
                <a:srgbClr val="E30000"/>
              </a:gs>
              <a:gs pos="100000">
                <a:srgbClr val="760303"/>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矩形 122"/>
          <p:cNvSpPr/>
          <p:nvPr/>
        </p:nvSpPr>
        <p:spPr>
          <a:xfrm>
            <a:off x="-227013" y="5021263"/>
            <a:ext cx="4899026" cy="1476375"/>
          </a:xfrm>
          <a:prstGeom prst="rect">
            <a:avLst/>
          </a:prstGeom>
        </p:spPr>
        <p:txBody>
          <a:bodyPr>
            <a:spAutoFit/>
          </a:bodyPr>
          <a:lstStyle/>
          <a:p>
            <a:pPr marL="342900" algn="just" defTabSz="1218565" fontAlgn="auto">
              <a:spcBef>
                <a:spcPts val="0"/>
              </a:spcBef>
              <a:spcAft>
                <a:spcPts val="0"/>
              </a:spcAft>
              <a:buFont typeface="Wingdings" panose="05000000000000000000" pitchFamily="2" charset="2"/>
              <a:buChar char="l"/>
              <a:defRPr/>
            </a:pPr>
            <a:r>
              <a:rPr lang="zh-CN" altLang="en-US" sz="1800" b="1" kern="100" dirty="0">
                <a:latin typeface="+mn-ea"/>
                <a:ea typeface="+mn-ea"/>
                <a:cs typeface="Times New Roman" panose="02020603050405020304" pitchFamily="18" charset="0"/>
              </a:rPr>
              <a:t>经济</a:t>
            </a:r>
            <a:r>
              <a:rPr lang="zh-CN" altLang="en-US" sz="1800" b="1" kern="100" dirty="0">
                <a:latin typeface="+mn-ea"/>
                <a:ea typeface="+mn-ea"/>
                <a:cs typeface="Times New Roman" panose="02020603050405020304" pitchFamily="18" charset="0"/>
              </a:rPr>
              <a:t>建设：</a:t>
            </a:r>
            <a:r>
              <a:rPr lang="zh-CN" altLang="en-US" sz="1800" kern="100" dirty="0">
                <a:latin typeface="+mn-ea"/>
                <a:ea typeface="+mn-ea"/>
                <a:cs typeface="Times New Roman" panose="02020603050405020304" pitchFamily="18" charset="0"/>
              </a:rPr>
              <a:t>坚持</a:t>
            </a:r>
            <a:r>
              <a:rPr lang="zh-CN" altLang="en-US" sz="1800" kern="100" dirty="0">
                <a:latin typeface="+mn-ea"/>
                <a:ea typeface="+mn-ea"/>
                <a:cs typeface="Times New Roman" panose="02020603050405020304" pitchFamily="18" charset="0"/>
              </a:rPr>
              <a:t>新发展</a:t>
            </a:r>
            <a:r>
              <a:rPr lang="zh-CN" altLang="en-US" sz="1800" kern="100" dirty="0">
                <a:latin typeface="+mn-ea"/>
                <a:ea typeface="+mn-ea"/>
                <a:cs typeface="Times New Roman" panose="02020603050405020304" pitchFamily="18" charset="0"/>
              </a:rPr>
              <a:t>理念</a:t>
            </a:r>
            <a:endParaRPr lang="en-US" altLang="zh-CN" sz="1800" kern="100" dirty="0">
              <a:latin typeface="+mn-ea"/>
              <a:ea typeface="+mn-ea"/>
              <a:cs typeface="Times New Roman" panose="02020603050405020304" pitchFamily="18" charset="0"/>
            </a:endParaRPr>
          </a:p>
          <a:p>
            <a:pPr marL="342900" algn="just" defTabSz="1218565" fontAlgn="auto">
              <a:spcBef>
                <a:spcPts val="0"/>
              </a:spcBef>
              <a:spcAft>
                <a:spcPts val="0"/>
              </a:spcAft>
              <a:buFont typeface="Wingdings" panose="05000000000000000000" pitchFamily="2" charset="2"/>
              <a:buChar char="l"/>
              <a:defRPr/>
            </a:pPr>
            <a:r>
              <a:rPr lang="zh-CN" altLang="en-US" sz="1800" b="1" kern="100" dirty="0">
                <a:latin typeface="+mn-ea"/>
                <a:ea typeface="+mn-ea"/>
                <a:cs typeface="Times New Roman" panose="02020603050405020304" pitchFamily="18" charset="0"/>
              </a:rPr>
              <a:t>政治</a:t>
            </a:r>
            <a:r>
              <a:rPr lang="zh-CN" altLang="en-US" sz="1800" b="1" kern="100" dirty="0">
                <a:latin typeface="+mn-ea"/>
                <a:ea typeface="+mn-ea"/>
                <a:cs typeface="Times New Roman" panose="02020603050405020304" pitchFamily="18" charset="0"/>
              </a:rPr>
              <a:t>建设：</a:t>
            </a:r>
            <a:r>
              <a:rPr lang="zh-CN" altLang="en-US" sz="1800" kern="100" dirty="0">
                <a:latin typeface="+mn-ea"/>
                <a:ea typeface="+mn-ea"/>
                <a:cs typeface="Times New Roman" panose="02020603050405020304" pitchFamily="18" charset="0"/>
              </a:rPr>
              <a:t>坚持</a:t>
            </a:r>
            <a:r>
              <a:rPr lang="zh-CN" altLang="en-US" sz="1800" kern="100" dirty="0">
                <a:latin typeface="+mn-ea"/>
                <a:ea typeface="+mn-ea"/>
                <a:cs typeface="Times New Roman" panose="02020603050405020304" pitchFamily="18" charset="0"/>
              </a:rPr>
              <a:t>人民</a:t>
            </a:r>
            <a:r>
              <a:rPr lang="zh-CN" altLang="en-US" sz="1800" kern="100" dirty="0">
                <a:latin typeface="+mn-ea"/>
                <a:ea typeface="+mn-ea"/>
                <a:cs typeface="Times New Roman" panose="02020603050405020304" pitchFamily="18" charset="0"/>
              </a:rPr>
              <a:t>当家作主</a:t>
            </a:r>
            <a:endParaRPr lang="en-US" altLang="zh-CN" sz="1800" kern="100" dirty="0">
              <a:latin typeface="+mn-ea"/>
              <a:ea typeface="+mn-ea"/>
              <a:cs typeface="Times New Roman" panose="02020603050405020304" pitchFamily="18" charset="0"/>
            </a:endParaRPr>
          </a:p>
          <a:p>
            <a:pPr marL="342900" algn="just" defTabSz="1218565" fontAlgn="auto">
              <a:spcBef>
                <a:spcPts val="0"/>
              </a:spcBef>
              <a:spcAft>
                <a:spcPts val="0"/>
              </a:spcAft>
              <a:buFont typeface="Wingdings" panose="05000000000000000000" pitchFamily="2" charset="2"/>
              <a:buChar char="l"/>
              <a:defRPr/>
            </a:pPr>
            <a:r>
              <a:rPr lang="zh-CN" altLang="en-US" sz="1800" b="1" kern="100" dirty="0">
                <a:latin typeface="+mn-ea"/>
                <a:ea typeface="+mn-ea"/>
                <a:cs typeface="Times New Roman" panose="02020603050405020304" pitchFamily="18" charset="0"/>
              </a:rPr>
              <a:t>文化</a:t>
            </a:r>
            <a:r>
              <a:rPr lang="zh-CN" altLang="en-US" sz="1800" b="1" kern="100" dirty="0">
                <a:latin typeface="+mn-ea"/>
                <a:ea typeface="+mn-ea"/>
                <a:cs typeface="Times New Roman" panose="02020603050405020304" pitchFamily="18" charset="0"/>
              </a:rPr>
              <a:t>建设：</a:t>
            </a:r>
            <a:r>
              <a:rPr lang="zh-CN" altLang="en-US" sz="1800" kern="100" dirty="0">
                <a:latin typeface="+mn-ea"/>
                <a:ea typeface="+mn-ea"/>
                <a:cs typeface="Times New Roman" panose="02020603050405020304" pitchFamily="18" charset="0"/>
              </a:rPr>
              <a:t>坚持</a:t>
            </a:r>
            <a:r>
              <a:rPr lang="zh-CN" altLang="en-US" sz="1800" kern="100" dirty="0">
                <a:latin typeface="+mn-ea"/>
                <a:ea typeface="+mn-ea"/>
                <a:cs typeface="Times New Roman" panose="02020603050405020304" pitchFamily="18" charset="0"/>
              </a:rPr>
              <a:t>社会主义核心价值</a:t>
            </a:r>
            <a:r>
              <a:rPr lang="zh-CN" altLang="en-US" sz="1800" kern="100" dirty="0">
                <a:latin typeface="+mn-ea"/>
                <a:ea typeface="+mn-ea"/>
                <a:cs typeface="Times New Roman" panose="02020603050405020304" pitchFamily="18" charset="0"/>
              </a:rPr>
              <a:t>体系</a:t>
            </a:r>
            <a:endParaRPr lang="en-US" altLang="zh-CN" sz="1800" kern="100" dirty="0">
              <a:latin typeface="+mn-ea"/>
              <a:ea typeface="+mn-ea"/>
              <a:cs typeface="Times New Roman" panose="02020603050405020304" pitchFamily="18" charset="0"/>
            </a:endParaRPr>
          </a:p>
          <a:p>
            <a:pPr marL="342900" algn="just" defTabSz="1218565" fontAlgn="auto">
              <a:spcBef>
                <a:spcPts val="0"/>
              </a:spcBef>
              <a:spcAft>
                <a:spcPts val="0"/>
              </a:spcAft>
              <a:buFont typeface="Wingdings" panose="05000000000000000000" pitchFamily="2" charset="2"/>
              <a:buChar char="l"/>
              <a:defRPr/>
            </a:pPr>
            <a:r>
              <a:rPr lang="zh-CN" altLang="en-US" sz="1800" b="1" kern="100" dirty="0">
                <a:latin typeface="+mn-ea"/>
                <a:ea typeface="+mn-ea"/>
                <a:cs typeface="Times New Roman" panose="02020603050405020304" pitchFamily="18" charset="0"/>
              </a:rPr>
              <a:t>社会</a:t>
            </a:r>
            <a:r>
              <a:rPr lang="zh-CN" altLang="en-US" sz="1800" b="1" kern="100" dirty="0">
                <a:latin typeface="+mn-ea"/>
                <a:ea typeface="+mn-ea"/>
                <a:cs typeface="Times New Roman" panose="02020603050405020304" pitchFamily="18" charset="0"/>
              </a:rPr>
              <a:t>建设：</a:t>
            </a:r>
            <a:r>
              <a:rPr lang="zh-CN" altLang="en-US" sz="1800" kern="100" dirty="0">
                <a:latin typeface="+mn-ea"/>
                <a:ea typeface="+mn-ea"/>
                <a:cs typeface="Times New Roman" panose="02020603050405020304" pitchFamily="18" charset="0"/>
              </a:rPr>
              <a:t>坚持</a:t>
            </a:r>
            <a:r>
              <a:rPr lang="zh-CN" altLang="en-US" sz="1800" kern="100" dirty="0">
                <a:latin typeface="+mn-ea"/>
                <a:ea typeface="+mn-ea"/>
                <a:cs typeface="Times New Roman" panose="02020603050405020304" pitchFamily="18" charset="0"/>
              </a:rPr>
              <a:t>在发展中保障和改善</a:t>
            </a:r>
            <a:r>
              <a:rPr lang="zh-CN" altLang="en-US" sz="1800" kern="100" dirty="0">
                <a:latin typeface="+mn-ea"/>
                <a:ea typeface="+mn-ea"/>
                <a:cs typeface="Times New Roman" panose="02020603050405020304" pitchFamily="18" charset="0"/>
              </a:rPr>
              <a:t>民生</a:t>
            </a:r>
            <a:endParaRPr lang="en-US" altLang="zh-CN" sz="1800" kern="100" dirty="0">
              <a:latin typeface="+mn-ea"/>
              <a:ea typeface="+mn-ea"/>
              <a:cs typeface="Times New Roman" panose="02020603050405020304" pitchFamily="18" charset="0"/>
            </a:endParaRPr>
          </a:p>
          <a:p>
            <a:pPr marL="342900" algn="just" defTabSz="1218565" fontAlgn="auto">
              <a:spcBef>
                <a:spcPts val="0"/>
              </a:spcBef>
              <a:spcAft>
                <a:spcPts val="0"/>
              </a:spcAft>
              <a:buFont typeface="Wingdings" panose="05000000000000000000" pitchFamily="2" charset="2"/>
              <a:buChar char="l"/>
              <a:defRPr/>
            </a:pPr>
            <a:r>
              <a:rPr lang="zh-CN" altLang="en-US" sz="1800" b="1" kern="100" dirty="0">
                <a:latin typeface="+mn-ea"/>
                <a:ea typeface="+mn-ea"/>
                <a:cs typeface="Times New Roman" panose="02020603050405020304" pitchFamily="18" charset="0"/>
              </a:rPr>
              <a:t>生态文明</a:t>
            </a:r>
            <a:r>
              <a:rPr lang="zh-CN" altLang="en-US" sz="1800" b="1" kern="100" dirty="0">
                <a:latin typeface="+mn-ea"/>
                <a:ea typeface="+mn-ea"/>
                <a:cs typeface="Times New Roman" panose="02020603050405020304" pitchFamily="18" charset="0"/>
              </a:rPr>
              <a:t>建设：</a:t>
            </a:r>
            <a:r>
              <a:rPr lang="zh-CN" altLang="en-US" sz="1800" kern="100" dirty="0">
                <a:latin typeface="+mn-ea"/>
                <a:ea typeface="+mn-ea"/>
                <a:cs typeface="Times New Roman" panose="02020603050405020304" pitchFamily="18" charset="0"/>
              </a:rPr>
              <a:t>坚持</a:t>
            </a:r>
            <a:r>
              <a:rPr lang="zh-CN" altLang="en-US" sz="1800" kern="100" dirty="0">
                <a:latin typeface="+mn-ea"/>
                <a:ea typeface="+mn-ea"/>
                <a:cs typeface="Times New Roman" panose="02020603050405020304" pitchFamily="18" charset="0"/>
              </a:rPr>
              <a:t>人与自然和谐共生</a:t>
            </a:r>
          </a:p>
        </p:txBody>
      </p:sp>
      <p:sp>
        <p:nvSpPr>
          <p:cNvPr id="125" name="燕尾形 124"/>
          <p:cNvSpPr/>
          <p:nvPr/>
        </p:nvSpPr>
        <p:spPr>
          <a:xfrm rot="5400000" flipV="1">
            <a:off x="2408237" y="4429126"/>
            <a:ext cx="347663" cy="347662"/>
          </a:xfrm>
          <a:prstGeom prst="chevron">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文本框 27"/>
          <p:cNvSpPr txBox="1"/>
          <p:nvPr/>
        </p:nvSpPr>
        <p:spPr>
          <a:xfrm>
            <a:off x="3738563" y="4059238"/>
            <a:ext cx="1416050" cy="584200"/>
          </a:xfrm>
          <a:prstGeom prst="rect">
            <a:avLst/>
          </a:prstGeom>
          <a:noFill/>
        </p:spPr>
        <p:txBody>
          <a:bodyPr wrap="none">
            <a:spAutoFit/>
          </a:bodyPr>
          <a:lstStyle/>
          <a:p>
            <a:pPr defTabSz="1218565" fontAlgn="auto">
              <a:spcBef>
                <a:spcPts val="0"/>
              </a:spcBef>
              <a:spcAft>
                <a:spcPts val="0"/>
              </a:spcAft>
              <a:defRPr/>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“三”</a:t>
            </a:r>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文本框 27"/>
          <p:cNvSpPr txBox="1"/>
          <p:nvPr/>
        </p:nvSpPr>
        <p:spPr>
          <a:xfrm>
            <a:off x="5595938" y="3513138"/>
            <a:ext cx="1416050" cy="584200"/>
          </a:xfrm>
          <a:prstGeom prst="rect">
            <a:avLst/>
          </a:prstGeom>
          <a:noFill/>
        </p:spPr>
        <p:txBody>
          <a:bodyPr wrap="none">
            <a:spAutoFit/>
          </a:bodyPr>
          <a:lstStyle/>
          <a:p>
            <a:pPr defTabSz="1218565" fontAlgn="auto">
              <a:spcBef>
                <a:spcPts val="0"/>
              </a:spcBef>
              <a:spcAft>
                <a:spcPts val="0"/>
              </a:spcAft>
              <a:defRPr/>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“三”</a:t>
            </a:r>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文本框 27"/>
          <p:cNvSpPr txBox="1"/>
          <p:nvPr/>
        </p:nvSpPr>
        <p:spPr>
          <a:xfrm>
            <a:off x="7402513" y="4076700"/>
            <a:ext cx="1416050" cy="585788"/>
          </a:xfrm>
          <a:prstGeom prst="rect">
            <a:avLst/>
          </a:prstGeom>
          <a:noFill/>
        </p:spPr>
        <p:txBody>
          <a:bodyPr wrap="none">
            <a:spAutoFit/>
          </a:bodyPr>
          <a:lstStyle/>
          <a:p>
            <a:pPr defTabSz="1218565" fontAlgn="auto">
              <a:spcBef>
                <a:spcPts val="0"/>
              </a:spcBef>
              <a:spcAft>
                <a:spcPts val="0"/>
              </a:spcAft>
              <a:defRPr/>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“一”</a:t>
            </a:r>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9" name="文本框 27"/>
          <p:cNvSpPr txBox="1"/>
          <p:nvPr/>
        </p:nvSpPr>
        <p:spPr>
          <a:xfrm>
            <a:off x="9197975" y="3590925"/>
            <a:ext cx="1416050" cy="584200"/>
          </a:xfrm>
          <a:prstGeom prst="rect">
            <a:avLst/>
          </a:prstGeom>
          <a:noFill/>
        </p:spPr>
        <p:txBody>
          <a:bodyPr wrap="none">
            <a:spAutoFit/>
          </a:bodyPr>
          <a:lstStyle/>
          <a:p>
            <a:pPr defTabSz="1218565" fontAlgn="auto">
              <a:spcBef>
                <a:spcPts val="0"/>
              </a:spcBef>
              <a:spcAft>
                <a:spcPts val="0"/>
              </a:spcAft>
              <a:defRPr/>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“二”</a:t>
            </a:r>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燕尾形 129"/>
          <p:cNvSpPr/>
          <p:nvPr/>
        </p:nvSpPr>
        <p:spPr>
          <a:xfrm rot="5400000" flipV="1">
            <a:off x="6131718" y="4428332"/>
            <a:ext cx="347663" cy="349250"/>
          </a:xfrm>
          <a:prstGeom prst="chevron">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矩形 130"/>
          <p:cNvSpPr/>
          <p:nvPr/>
        </p:nvSpPr>
        <p:spPr>
          <a:xfrm>
            <a:off x="2408238" y="1933575"/>
            <a:ext cx="4162425" cy="922338"/>
          </a:xfrm>
          <a:prstGeom prst="rect">
            <a:avLst/>
          </a:prstGeom>
        </p:spPr>
        <p:txBody>
          <a:bodyPr>
            <a:spAutoFit/>
          </a:bodyPr>
          <a:lstStyle/>
          <a:p>
            <a:pPr marL="342900" algn="just" defTabSz="1218565" fontAlgn="auto">
              <a:spcBef>
                <a:spcPts val="0"/>
              </a:spcBef>
              <a:spcAft>
                <a:spcPts val="0"/>
              </a:spcAft>
              <a:buFont typeface="Wingdings" panose="05000000000000000000" pitchFamily="2" charset="2"/>
              <a:buChar char="l"/>
              <a:defRPr/>
            </a:pPr>
            <a:r>
              <a:rPr lang="zh-CN" altLang="en-US" sz="1800" kern="100" dirty="0">
                <a:latin typeface="+mn-ea"/>
                <a:ea typeface="+mn-ea"/>
                <a:cs typeface="Times New Roman" panose="02020603050405020304" pitchFamily="18" charset="0"/>
              </a:rPr>
              <a:t>坚持党对人民军队的绝对领导</a:t>
            </a:r>
            <a:endParaRPr lang="en-US" altLang="zh-CN" sz="1800" kern="100" dirty="0">
              <a:latin typeface="+mn-ea"/>
              <a:ea typeface="+mn-ea"/>
              <a:cs typeface="Times New Roman" panose="02020603050405020304" pitchFamily="18" charset="0"/>
            </a:endParaRPr>
          </a:p>
          <a:p>
            <a:pPr marL="342900" algn="just" defTabSz="1218565" fontAlgn="auto">
              <a:spcBef>
                <a:spcPts val="0"/>
              </a:spcBef>
              <a:spcAft>
                <a:spcPts val="0"/>
              </a:spcAft>
              <a:buFont typeface="Wingdings" panose="05000000000000000000" pitchFamily="2" charset="2"/>
              <a:buChar char="l"/>
              <a:defRPr/>
            </a:pPr>
            <a:r>
              <a:rPr lang="zh-CN" altLang="en-US" sz="1800" kern="100" dirty="0">
                <a:latin typeface="+mn-ea"/>
                <a:ea typeface="+mn-ea"/>
                <a:cs typeface="Times New Roman" panose="02020603050405020304" pitchFamily="18" charset="0"/>
              </a:rPr>
              <a:t>坚持“一国两制”和推进祖国统一</a:t>
            </a:r>
            <a:endParaRPr lang="en-US" altLang="zh-CN" sz="1800" kern="100" dirty="0">
              <a:latin typeface="+mn-ea"/>
              <a:ea typeface="+mn-ea"/>
              <a:cs typeface="Times New Roman" panose="02020603050405020304" pitchFamily="18" charset="0"/>
            </a:endParaRPr>
          </a:p>
          <a:p>
            <a:pPr marL="342900" algn="just" defTabSz="1218565" fontAlgn="auto">
              <a:spcBef>
                <a:spcPts val="0"/>
              </a:spcBef>
              <a:spcAft>
                <a:spcPts val="0"/>
              </a:spcAft>
              <a:buFont typeface="Wingdings" panose="05000000000000000000" pitchFamily="2" charset="2"/>
              <a:buChar char="l"/>
              <a:defRPr/>
            </a:pPr>
            <a:r>
              <a:rPr lang="zh-CN" altLang="en-US" sz="1800" kern="100" dirty="0">
                <a:latin typeface="+mn-ea"/>
                <a:ea typeface="+mn-ea"/>
                <a:cs typeface="Times New Roman" panose="02020603050405020304" pitchFamily="18" charset="0"/>
              </a:rPr>
              <a:t>坚持推动构建人类命运共同体</a:t>
            </a:r>
          </a:p>
        </p:txBody>
      </p:sp>
      <p:sp>
        <p:nvSpPr>
          <p:cNvPr id="132" name="矩形 131"/>
          <p:cNvSpPr/>
          <p:nvPr/>
        </p:nvSpPr>
        <p:spPr>
          <a:xfrm>
            <a:off x="4930775" y="5048250"/>
            <a:ext cx="2744788" cy="922338"/>
          </a:xfrm>
          <a:prstGeom prst="rect">
            <a:avLst/>
          </a:prstGeom>
        </p:spPr>
        <p:txBody>
          <a:bodyPr>
            <a:spAutoFit/>
          </a:bodyPr>
          <a:lstStyle/>
          <a:p>
            <a:pPr marL="342900" algn="just" defTabSz="1218565" fontAlgn="auto">
              <a:spcBef>
                <a:spcPts val="0"/>
              </a:spcBef>
              <a:spcAft>
                <a:spcPts val="0"/>
              </a:spcAft>
              <a:buFont typeface="Wingdings" panose="05000000000000000000" pitchFamily="2" charset="2"/>
              <a:buChar char="l"/>
              <a:defRPr/>
            </a:pPr>
            <a:r>
              <a:rPr lang="zh-CN" altLang="en-US" sz="1800" kern="100" dirty="0">
                <a:latin typeface="+mn-ea"/>
                <a:ea typeface="+mn-ea"/>
                <a:cs typeface="Times New Roman" panose="02020603050405020304" pitchFamily="18" charset="0"/>
              </a:rPr>
              <a:t>坚持全面深化</a:t>
            </a:r>
            <a:r>
              <a:rPr lang="zh-CN" altLang="en-US" sz="1800" kern="100" dirty="0">
                <a:latin typeface="+mn-ea"/>
                <a:ea typeface="+mn-ea"/>
                <a:cs typeface="Times New Roman" panose="02020603050405020304" pitchFamily="18" charset="0"/>
              </a:rPr>
              <a:t>改革</a:t>
            </a:r>
            <a:endParaRPr lang="en-US" altLang="zh-CN" sz="1800" kern="100" dirty="0">
              <a:latin typeface="+mn-ea"/>
              <a:ea typeface="+mn-ea"/>
              <a:cs typeface="Times New Roman" panose="02020603050405020304" pitchFamily="18" charset="0"/>
            </a:endParaRPr>
          </a:p>
          <a:p>
            <a:pPr marL="342900" algn="just" defTabSz="1218565" fontAlgn="auto">
              <a:spcBef>
                <a:spcPts val="0"/>
              </a:spcBef>
              <a:spcAft>
                <a:spcPts val="0"/>
              </a:spcAft>
              <a:buFont typeface="Wingdings" panose="05000000000000000000" pitchFamily="2" charset="2"/>
              <a:buChar char="l"/>
              <a:defRPr/>
            </a:pPr>
            <a:r>
              <a:rPr lang="zh-CN" altLang="en-US" sz="1800" kern="100" dirty="0">
                <a:latin typeface="+mn-ea"/>
                <a:ea typeface="+mn-ea"/>
                <a:cs typeface="Times New Roman" panose="02020603050405020304" pitchFamily="18" charset="0"/>
              </a:rPr>
              <a:t>坚持</a:t>
            </a:r>
            <a:r>
              <a:rPr lang="zh-CN" altLang="en-US" sz="1800" kern="100" dirty="0">
                <a:latin typeface="+mn-ea"/>
                <a:ea typeface="+mn-ea"/>
                <a:cs typeface="Times New Roman" panose="02020603050405020304" pitchFamily="18" charset="0"/>
              </a:rPr>
              <a:t>全面依法</a:t>
            </a:r>
            <a:r>
              <a:rPr lang="zh-CN" altLang="en-US" sz="1800" kern="100" dirty="0">
                <a:latin typeface="+mn-ea"/>
                <a:ea typeface="+mn-ea"/>
                <a:cs typeface="Times New Roman" panose="02020603050405020304" pitchFamily="18" charset="0"/>
              </a:rPr>
              <a:t>治国</a:t>
            </a:r>
            <a:endParaRPr lang="en-US" altLang="zh-CN" sz="1800" kern="100" dirty="0">
              <a:latin typeface="+mn-ea"/>
              <a:ea typeface="+mn-ea"/>
              <a:cs typeface="Times New Roman" panose="02020603050405020304" pitchFamily="18" charset="0"/>
            </a:endParaRPr>
          </a:p>
          <a:p>
            <a:pPr marL="342900" algn="just" defTabSz="1218565" fontAlgn="auto">
              <a:spcBef>
                <a:spcPts val="0"/>
              </a:spcBef>
              <a:spcAft>
                <a:spcPts val="0"/>
              </a:spcAft>
              <a:buFont typeface="Wingdings" panose="05000000000000000000" pitchFamily="2" charset="2"/>
              <a:buChar char="l"/>
              <a:defRPr/>
            </a:pPr>
            <a:r>
              <a:rPr lang="zh-CN" altLang="en-US" sz="1800" kern="100" dirty="0">
                <a:latin typeface="+mn-ea"/>
                <a:ea typeface="+mn-ea"/>
                <a:cs typeface="Times New Roman" panose="02020603050405020304" pitchFamily="18" charset="0"/>
              </a:rPr>
              <a:t>坚持</a:t>
            </a:r>
            <a:r>
              <a:rPr lang="zh-CN" altLang="en-US" sz="1800" kern="100" dirty="0">
                <a:latin typeface="+mn-ea"/>
                <a:ea typeface="+mn-ea"/>
                <a:cs typeface="Times New Roman" panose="02020603050405020304" pitchFamily="18" charset="0"/>
              </a:rPr>
              <a:t>全面从严治党</a:t>
            </a:r>
          </a:p>
        </p:txBody>
      </p:sp>
      <p:sp>
        <p:nvSpPr>
          <p:cNvPr id="133" name="矩形 132"/>
          <p:cNvSpPr/>
          <p:nvPr/>
        </p:nvSpPr>
        <p:spPr>
          <a:xfrm>
            <a:off x="6570663" y="2432050"/>
            <a:ext cx="2886075" cy="368300"/>
          </a:xfrm>
          <a:prstGeom prst="rect">
            <a:avLst/>
          </a:prstGeom>
        </p:spPr>
        <p:txBody>
          <a:bodyPr>
            <a:spAutoFit/>
          </a:bodyPr>
          <a:lstStyle/>
          <a:p>
            <a:pPr marL="342900" algn="just" defTabSz="1218565" fontAlgn="auto">
              <a:spcBef>
                <a:spcPts val="0"/>
              </a:spcBef>
              <a:spcAft>
                <a:spcPts val="0"/>
              </a:spcAft>
              <a:buFont typeface="Wingdings" panose="05000000000000000000" pitchFamily="2" charset="2"/>
              <a:buChar char="l"/>
              <a:defRPr/>
            </a:pPr>
            <a:r>
              <a:rPr lang="zh-CN" altLang="en-US" sz="1800" kern="100" dirty="0">
                <a:latin typeface="+mn-ea"/>
                <a:ea typeface="+mn-ea"/>
                <a:cs typeface="Times New Roman" panose="02020603050405020304" pitchFamily="18" charset="0"/>
              </a:rPr>
              <a:t>坚持总体国家安全观</a:t>
            </a:r>
          </a:p>
        </p:txBody>
      </p:sp>
      <p:sp>
        <p:nvSpPr>
          <p:cNvPr id="134" name="矩形 133"/>
          <p:cNvSpPr/>
          <p:nvPr/>
        </p:nvSpPr>
        <p:spPr>
          <a:xfrm>
            <a:off x="8766175" y="5048250"/>
            <a:ext cx="3362325" cy="646113"/>
          </a:xfrm>
          <a:prstGeom prst="rect">
            <a:avLst/>
          </a:prstGeom>
        </p:spPr>
        <p:txBody>
          <a:bodyPr>
            <a:spAutoFit/>
          </a:bodyPr>
          <a:lstStyle/>
          <a:p>
            <a:pPr marL="342900" algn="just" defTabSz="1218565" fontAlgn="auto">
              <a:spcBef>
                <a:spcPts val="0"/>
              </a:spcBef>
              <a:spcAft>
                <a:spcPts val="0"/>
              </a:spcAft>
              <a:buFont typeface="Wingdings" panose="05000000000000000000" pitchFamily="2" charset="2"/>
              <a:buChar char="l"/>
              <a:defRPr/>
            </a:pPr>
            <a:r>
              <a:rPr lang="zh-CN" altLang="en-US" sz="1800" kern="100" dirty="0">
                <a:latin typeface="+mn-ea"/>
                <a:ea typeface="+mn-ea"/>
                <a:cs typeface="Times New Roman" panose="02020603050405020304" pitchFamily="18" charset="0"/>
              </a:rPr>
              <a:t>坚持党对一切工作的</a:t>
            </a:r>
            <a:r>
              <a:rPr lang="zh-CN" altLang="en-US" sz="1800" kern="100" dirty="0">
                <a:latin typeface="+mn-ea"/>
                <a:ea typeface="+mn-ea"/>
                <a:cs typeface="Times New Roman" panose="02020603050405020304" pitchFamily="18" charset="0"/>
              </a:rPr>
              <a:t>领导</a:t>
            </a:r>
            <a:endParaRPr lang="en-US" altLang="zh-CN" sz="1800" kern="100" dirty="0">
              <a:latin typeface="+mn-ea"/>
              <a:ea typeface="+mn-ea"/>
              <a:cs typeface="Times New Roman" panose="02020603050405020304" pitchFamily="18" charset="0"/>
            </a:endParaRPr>
          </a:p>
          <a:p>
            <a:pPr marL="342900" algn="just" defTabSz="1218565" fontAlgn="auto">
              <a:spcBef>
                <a:spcPts val="0"/>
              </a:spcBef>
              <a:spcAft>
                <a:spcPts val="0"/>
              </a:spcAft>
              <a:buFont typeface="Wingdings" panose="05000000000000000000" pitchFamily="2" charset="2"/>
              <a:buChar char="l"/>
              <a:defRPr/>
            </a:pPr>
            <a:r>
              <a:rPr lang="zh-CN" altLang="en-US" sz="1800" kern="100" dirty="0">
                <a:latin typeface="+mn-ea"/>
                <a:ea typeface="+mn-ea"/>
                <a:cs typeface="Times New Roman" panose="02020603050405020304" pitchFamily="18" charset="0"/>
              </a:rPr>
              <a:t>坚持以人民为中心</a:t>
            </a:r>
          </a:p>
        </p:txBody>
      </p:sp>
      <p:sp>
        <p:nvSpPr>
          <p:cNvPr id="135" name="燕尾形 134"/>
          <p:cNvSpPr/>
          <p:nvPr/>
        </p:nvSpPr>
        <p:spPr>
          <a:xfrm rot="5400000" flipV="1">
            <a:off x="9728200" y="4429125"/>
            <a:ext cx="347663" cy="347663"/>
          </a:xfrm>
          <a:prstGeom prst="chevron">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0991" name="图片 135"/>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23"/>
          <p:cNvPicPr>
            <a:picLocks noChangeAspect="1"/>
          </p:cNvPicPr>
          <p:nvPr/>
        </p:nvPicPr>
        <p:blipFill>
          <a:blip r:embed="rId3"/>
          <a:srcRect/>
          <a:stretch>
            <a:fillRect/>
          </a:stretch>
        </p:blipFill>
        <p:spPr bwMode="auto">
          <a:xfrm>
            <a:off x="8415338" y="611188"/>
            <a:ext cx="2366962" cy="987425"/>
          </a:xfrm>
          <a:prstGeom prst="rect">
            <a:avLst/>
          </a:prstGeom>
          <a:noFill/>
          <a:ln w="9525">
            <a:noFill/>
            <a:miter lim="800000"/>
            <a:headEnd/>
            <a:tailEnd/>
          </a:ln>
        </p:spPr>
      </p:pic>
      <p:pic>
        <p:nvPicPr>
          <p:cNvPr id="41986" name="图片 8"/>
          <p:cNvPicPr>
            <a:picLocks noChangeAspect="1"/>
          </p:cNvPicPr>
          <p:nvPr/>
        </p:nvPicPr>
        <p:blipFill>
          <a:blip r:embed="rId4"/>
          <a:srcRect b="68404"/>
          <a:stretch>
            <a:fillRect/>
          </a:stretch>
        </p:blipFill>
        <p:spPr bwMode="auto">
          <a:xfrm>
            <a:off x="0" y="0"/>
            <a:ext cx="9258300" cy="1828800"/>
          </a:xfrm>
          <a:prstGeom prst="rect">
            <a:avLst/>
          </a:prstGeom>
          <a:noFill/>
          <a:ln w="9525">
            <a:noFill/>
            <a:miter lim="800000"/>
            <a:headEnd/>
            <a:tailEnd/>
          </a:ln>
        </p:spPr>
      </p:pic>
      <p:sp>
        <p:nvSpPr>
          <p:cNvPr id="11" name="圆角矩形 10"/>
          <p:cNvSpPr/>
          <p:nvPr/>
        </p:nvSpPr>
        <p:spPr>
          <a:xfrm>
            <a:off x="1741488" y="3051175"/>
            <a:ext cx="8816975" cy="2249488"/>
          </a:xfrm>
          <a:prstGeom prst="roundRect">
            <a:avLst>
              <a:gd name="adj" fmla="val 6579"/>
            </a:avLst>
          </a:prstGeom>
          <a:noFill/>
          <a:ln w="12700">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p>
        </p:txBody>
      </p:sp>
      <p:sp>
        <p:nvSpPr>
          <p:cNvPr id="14" name="矩形 13"/>
          <p:cNvSpPr/>
          <p:nvPr/>
        </p:nvSpPr>
        <p:spPr>
          <a:xfrm>
            <a:off x="1552575" y="3551238"/>
            <a:ext cx="9217025" cy="1568450"/>
          </a:xfrm>
          <a:prstGeom prst="rect">
            <a:avLst/>
          </a:prstGeom>
          <a:noFill/>
          <a:ln w="12700" cap="flat" cmpd="sng" algn="ctr">
            <a:noFill/>
            <a:prstDash val="solid"/>
          </a:ln>
          <a:effectLst/>
        </p:spPr>
        <p:txBody>
          <a:bodyPr anchor="ctr"/>
          <a:lstStyle/>
          <a:p>
            <a:pPr algn="ctr" defTabSz="1217930" fontAlgn="auto">
              <a:lnSpc>
                <a:spcPct val="150000"/>
              </a:lnSpc>
              <a:spcBef>
                <a:spcPts val="0"/>
              </a:spcBef>
              <a:spcAft>
                <a:spcPts val="0"/>
              </a:spcAft>
              <a:defRPr/>
            </a:pPr>
            <a:r>
              <a:rPr lang="zh-CN" altLang="en-US" sz="4000" kern="0" dirty="0">
                <a:solidFill>
                  <a:srgbClr val="D60000"/>
                </a:solidFill>
                <a:latin typeface="微软雅黑" panose="020B0503020204020204" pitchFamily="34" charset="-122"/>
                <a:ea typeface="微软雅黑" panose="020B0503020204020204" pitchFamily="34" charset="-122"/>
              </a:rPr>
              <a:t>习近平新时代中国特色社会主义思想的理论品格</a:t>
            </a:r>
          </a:p>
        </p:txBody>
      </p:sp>
      <p:pic>
        <p:nvPicPr>
          <p:cNvPr id="25" name="Picture 7" descr="C:\Users\Administrator\Desktop\j08.png"/>
          <p:cNvPicPr>
            <a:picLocks noChangeAspect="1" noChangeArrowheads="1"/>
          </p:cNvPicPr>
          <p:nvPr/>
        </p:nvPicPr>
        <p:blipFill>
          <a:blip r:embed="rId5"/>
          <a:srcRect/>
          <a:stretch>
            <a:fillRect/>
          </a:stretch>
        </p:blipFill>
        <p:spPr bwMode="auto">
          <a:xfrm>
            <a:off x="5518150" y="906463"/>
            <a:ext cx="1651000" cy="1238250"/>
          </a:xfrm>
          <a:prstGeom prst="rect">
            <a:avLst/>
          </a:prstGeom>
          <a:noFill/>
          <a:ln w="9525">
            <a:noFill/>
            <a:miter lim="800000"/>
            <a:headEnd/>
            <a:tailEnd/>
          </a:ln>
        </p:spPr>
      </p:pic>
      <p:pic>
        <p:nvPicPr>
          <p:cNvPr id="26" name="图片 25"/>
          <p:cNvPicPr>
            <a:picLocks noChangeAspect="1"/>
          </p:cNvPicPr>
          <p:nvPr/>
        </p:nvPicPr>
        <p:blipFill>
          <a:blip r:embed="rId6"/>
          <a:srcRect/>
          <a:stretch>
            <a:fillRect/>
          </a:stretch>
        </p:blipFill>
        <p:spPr bwMode="auto">
          <a:xfrm>
            <a:off x="2994025" y="744538"/>
            <a:ext cx="1408113" cy="1355725"/>
          </a:xfrm>
          <a:prstGeom prst="rect">
            <a:avLst/>
          </a:prstGeom>
          <a:noFill/>
          <a:ln w="9525">
            <a:noFill/>
            <a:miter lim="800000"/>
            <a:headEnd/>
            <a:tailEnd/>
          </a:ln>
        </p:spPr>
      </p:pic>
      <p:sp>
        <p:nvSpPr>
          <p:cNvPr id="27" name="剪去单角的矩形 3"/>
          <p:cNvSpPr/>
          <p:nvPr/>
        </p:nvSpPr>
        <p:spPr>
          <a:xfrm>
            <a:off x="4402138" y="2606675"/>
            <a:ext cx="4013200" cy="444500"/>
          </a:xfrm>
          <a:prstGeom prst="trapezoid">
            <a:avLst>
              <a:gd name="adj" fmla="val 46134"/>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rgbClr val="A80000"/>
              </a:solidFill>
            </a:endParaRPr>
          </a:p>
        </p:txBody>
      </p:sp>
      <p:sp>
        <p:nvSpPr>
          <p:cNvPr id="28" name="剪去单角的矩形 3"/>
          <p:cNvSpPr/>
          <p:nvPr/>
        </p:nvSpPr>
        <p:spPr>
          <a:xfrm>
            <a:off x="4402138" y="2606675"/>
            <a:ext cx="4013200" cy="825500"/>
          </a:xfrm>
          <a:prstGeom prst="trapezoid">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p>
        </p:txBody>
      </p:sp>
      <p:sp>
        <p:nvSpPr>
          <p:cNvPr id="29" name="矩形 28"/>
          <p:cNvSpPr/>
          <p:nvPr/>
        </p:nvSpPr>
        <p:spPr>
          <a:xfrm>
            <a:off x="5064125" y="2557463"/>
            <a:ext cx="2689225" cy="904875"/>
          </a:xfrm>
          <a:prstGeom prst="rect">
            <a:avLst/>
          </a:prstGeom>
          <a:noFill/>
          <a:ln w="12700" cap="flat" cmpd="sng" algn="ctr">
            <a:noFill/>
            <a:prstDash val="solid"/>
          </a:ln>
          <a:effectLst/>
        </p:spPr>
        <p:txBody>
          <a:bodyPr anchor="ctr"/>
          <a:lstStyle/>
          <a:p>
            <a:pPr algn="ctr" defTabSz="1217930" fontAlgn="auto">
              <a:spcBef>
                <a:spcPts val="0"/>
              </a:spcBef>
              <a:spcAft>
                <a:spcPts val="0"/>
              </a:spcAft>
              <a:defRPr/>
            </a:pPr>
            <a:r>
              <a:rPr lang="zh-CN" altLang="en-US" sz="4265" b="1" kern="0" dirty="0">
                <a:solidFill>
                  <a:schemeClr val="bg1"/>
                </a:solidFill>
                <a:latin typeface="方正大标宋简体" panose="03000509000000000000" charset="-122"/>
                <a:ea typeface="方正大标宋简体" panose="03000509000000000000" charset="-122"/>
              </a:rPr>
              <a:t>第三部分</a:t>
            </a:r>
            <a:endParaRPr lang="zh-CN" altLang="en-US" sz="4265" b="1" kern="0" dirty="0">
              <a:solidFill>
                <a:schemeClr val="bg1"/>
              </a:solidFill>
              <a:latin typeface="方正大标宋简体" panose="03000509000000000000" charset="-122"/>
              <a:ea typeface="方正大标宋简体" panose="03000509000000000000" charset="-122"/>
            </a:endParaRPr>
          </a:p>
        </p:txBody>
      </p:sp>
      <p:pic>
        <p:nvPicPr>
          <p:cNvPr id="41994" name="PA_图片 6"/>
          <p:cNvPicPr>
            <a:picLocks noChangeAspect="1"/>
          </p:cNvPicPr>
          <p:nvPr>
            <p:custDataLst>
              <p:tags r:id="rId1"/>
            </p:custDataLst>
          </p:nvPr>
        </p:nvPicPr>
        <p:blipFill>
          <a:blip r:embed="rId7"/>
          <a:srcRect/>
          <a:stretch>
            <a:fillRect/>
          </a:stretch>
        </p:blipFill>
        <p:spPr bwMode="auto">
          <a:xfrm>
            <a:off x="0" y="5643563"/>
            <a:ext cx="12192000" cy="1214437"/>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26" presetClass="emph" presetSubtype="0" fill="hold" nodeType="withEffect">
                                  <p:stCondLst>
                                    <p:cond delay="0"/>
                                  </p:stCondLst>
                                  <p:childTnLst>
                                    <p:animEffect transition="out" filter="fade">
                                      <p:cBhvr>
                                        <p:cTn id="16" dur="500" tmFilter="0, 0; .2, .5; .8, .5; 1, 0"/>
                                        <p:tgtEl>
                                          <p:spTgt spid="25"/>
                                        </p:tgtEl>
                                      </p:cBhvr>
                                    </p:animEffect>
                                    <p:animScale>
                                      <p:cBhvr>
                                        <p:cTn id="17" dur="250" autoRev="1" fill="hold"/>
                                        <p:tgtEl>
                                          <p:spTgt spid="25"/>
                                        </p:tgtEl>
                                      </p:cBhvr>
                                      <p:by x="105000" y="105000"/>
                                    </p:animScale>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bldLvl="0" animBg="1"/>
      <p:bldP spid="27" grpId="0" bldLvl="0" animBg="1"/>
      <p:bldP spid="28" grpId="0" bldLvl="0" animBg="1"/>
      <p:bldP spid="2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43010"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43011"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三、习近平新时代中国特色社会主义思想的理论品格</a:t>
            </a:r>
          </a:p>
        </p:txBody>
      </p:sp>
      <p:sp>
        <p:nvSpPr>
          <p:cNvPr id="44" name="椭圆 43"/>
          <p:cNvSpPr/>
          <p:nvPr/>
        </p:nvSpPr>
        <p:spPr>
          <a:xfrm rot="1820888">
            <a:off x="3616325" y="3624263"/>
            <a:ext cx="4714875" cy="703262"/>
          </a:xfrm>
          <a:prstGeom prst="ellipse">
            <a:avLst/>
          </a:prstGeom>
          <a:noFill/>
          <a:ln w="9525">
            <a:solidFill>
              <a:srgbClr val="C00000"/>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27003" rIns="54007" bIns="27003" anchor="ctr"/>
          <a:lstStyle/>
          <a:p>
            <a:pPr algn="ctr" defTabSz="1218565" fontAlgn="auto">
              <a:spcBef>
                <a:spcPts val="0"/>
              </a:spcBef>
              <a:spcAft>
                <a:spcPts val="0"/>
              </a:spcAft>
              <a:defRPr/>
            </a:pPr>
            <a:endParaRPr lang="zh-CN" altLang="en-US" sz="106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rot="19657204">
            <a:off x="3540125" y="3662363"/>
            <a:ext cx="4716463" cy="703262"/>
          </a:xfrm>
          <a:prstGeom prst="ellipse">
            <a:avLst/>
          </a:prstGeom>
          <a:noFill/>
          <a:ln w="9525">
            <a:solidFill>
              <a:srgbClr val="C00000"/>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27003" rIns="54007" bIns="27003" anchor="ctr"/>
          <a:lstStyle/>
          <a:p>
            <a:pPr algn="ctr" defTabSz="1218565" fontAlgn="auto">
              <a:spcBef>
                <a:spcPts val="0"/>
              </a:spcBef>
              <a:spcAft>
                <a:spcPts val="0"/>
              </a:spcAft>
              <a:defRPr/>
            </a:pPr>
            <a:endParaRPr lang="zh-CN" altLang="en-US" sz="106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7623175" y="4765675"/>
            <a:ext cx="500063" cy="474663"/>
          </a:xfrm>
          <a:prstGeom prst="ellipse">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27003" rIns="54007" bIns="27003" anchor="ctr"/>
          <a:lstStyle/>
          <a:p>
            <a:pPr algn="ctr" defTabSz="1218565" fontAlgn="auto">
              <a:spcBef>
                <a:spcPts val="0"/>
              </a:spcBef>
              <a:spcAft>
                <a:spcPts val="0"/>
              </a:spcAft>
              <a:defRPr/>
            </a:pPr>
            <a:endParaRPr lang="zh-CN" altLang="en-US" sz="106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806825" y="2649538"/>
            <a:ext cx="500063" cy="476250"/>
          </a:xfrm>
          <a:prstGeom prst="ellipse">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27003" rIns="54007" bIns="27003" anchor="ctr"/>
          <a:lstStyle/>
          <a:p>
            <a:pPr algn="ctr" defTabSz="1218565" fontAlgn="auto">
              <a:spcBef>
                <a:spcPts val="0"/>
              </a:spcBef>
              <a:spcAft>
                <a:spcPts val="0"/>
              </a:spcAft>
              <a:defRPr/>
            </a:pPr>
            <a:endParaRPr lang="zh-CN" altLang="en-US" sz="106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p:cNvSpPr/>
          <p:nvPr/>
        </p:nvSpPr>
        <p:spPr>
          <a:xfrm>
            <a:off x="3648075" y="4938713"/>
            <a:ext cx="500063" cy="474662"/>
          </a:xfrm>
          <a:prstGeom prst="ellipse">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27003" rIns="54007" bIns="27003" anchor="ctr"/>
          <a:lstStyle/>
          <a:p>
            <a:pPr algn="ctr" defTabSz="1218565" fontAlgn="auto">
              <a:spcBef>
                <a:spcPts val="0"/>
              </a:spcBef>
              <a:spcAft>
                <a:spcPts val="0"/>
              </a:spcAft>
              <a:defRPr/>
            </a:pPr>
            <a:endParaRPr lang="zh-CN" altLang="en-US" sz="106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7570788" y="2624138"/>
            <a:ext cx="500062" cy="476250"/>
          </a:xfrm>
          <a:prstGeom prst="ellipse">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27003" rIns="54007" bIns="27003" anchor="ctr"/>
          <a:lstStyle/>
          <a:p>
            <a:pPr algn="ctr" defTabSz="1218565" fontAlgn="auto">
              <a:spcBef>
                <a:spcPts val="0"/>
              </a:spcBef>
              <a:spcAft>
                <a:spcPts val="0"/>
              </a:spcAft>
              <a:defRPr/>
            </a:pPr>
            <a:endParaRPr lang="zh-CN" altLang="en-US" sz="106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rot="5400000">
            <a:off x="4232275" y="3581400"/>
            <a:ext cx="3563938" cy="630238"/>
          </a:xfrm>
          <a:prstGeom prst="ellipse">
            <a:avLst/>
          </a:prstGeom>
          <a:noFill/>
          <a:ln w="9525">
            <a:solidFill>
              <a:srgbClr val="C00000"/>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27003" rIns="54007" bIns="27003" anchor="ctr"/>
          <a:lstStyle/>
          <a:p>
            <a:pPr algn="ctr" defTabSz="1218565" fontAlgn="auto">
              <a:spcBef>
                <a:spcPts val="0"/>
              </a:spcBef>
              <a:spcAft>
                <a:spcPts val="0"/>
              </a:spcAft>
              <a:defRPr/>
            </a:pPr>
            <a:endParaRPr lang="zh-CN" altLang="en-US" sz="106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a:grpSpLocks/>
          </p:cNvGrpSpPr>
          <p:nvPr/>
        </p:nvGrpSpPr>
        <p:grpSpPr bwMode="auto">
          <a:xfrm>
            <a:off x="4933950" y="2914650"/>
            <a:ext cx="2171700" cy="2068513"/>
            <a:chOff x="4804332" y="2348505"/>
            <a:chExt cx="2398155" cy="2398155"/>
          </a:xfrm>
        </p:grpSpPr>
        <p:sp>
          <p:nvSpPr>
            <p:cNvPr id="53" name="菱形 52"/>
            <p:cNvSpPr/>
            <p:nvPr/>
          </p:nvSpPr>
          <p:spPr>
            <a:xfrm>
              <a:off x="4804332" y="2348505"/>
              <a:ext cx="2398155" cy="2398155"/>
            </a:xfrm>
            <a:prstGeom prst="diamond">
              <a:avLst/>
            </a:prstGeom>
            <a:gradFill>
              <a:gsLst>
                <a:gs pos="0">
                  <a:srgbClr val="E30000"/>
                </a:gs>
                <a:gs pos="100000">
                  <a:srgbClr val="760303"/>
                </a:gs>
              </a:gsLst>
              <a:lin ang="81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06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9" name="矩形 57"/>
            <p:cNvSpPr>
              <a:spLocks noChangeArrowheads="1"/>
            </p:cNvSpPr>
            <p:nvPr/>
          </p:nvSpPr>
          <p:spPr bwMode="auto">
            <a:xfrm>
              <a:off x="5448266" y="2899789"/>
              <a:ext cx="1110287" cy="1249073"/>
            </a:xfrm>
            <a:prstGeom prst="rect">
              <a:avLst/>
            </a:prstGeom>
            <a:noFill/>
            <a:ln w="9525">
              <a:noFill/>
              <a:miter lim="800000"/>
              <a:headEnd/>
              <a:tailEnd/>
            </a:ln>
          </p:spPr>
          <p:txBody>
            <a:bodyPr wrap="none">
              <a:spAutoFit/>
            </a:bodyPr>
            <a:lstStyle/>
            <a:p>
              <a:pPr algn="ctr"/>
              <a:r>
                <a:rPr lang="zh-CN" altLang="en-US" sz="3200" b="1">
                  <a:solidFill>
                    <a:schemeClr val="bg1"/>
                  </a:solidFill>
                  <a:ea typeface="微软雅黑"/>
                  <a:cs typeface="Arial" charset="0"/>
                  <a:sym typeface="Arial" charset="0"/>
                </a:rPr>
                <a:t>理论</a:t>
              </a:r>
              <a:endParaRPr lang="en-US" altLang="zh-CN" sz="3200" b="1">
                <a:solidFill>
                  <a:schemeClr val="bg1"/>
                </a:solidFill>
                <a:ea typeface="微软雅黑"/>
                <a:cs typeface="Arial" charset="0"/>
                <a:sym typeface="Arial" charset="0"/>
              </a:endParaRPr>
            </a:p>
            <a:p>
              <a:pPr algn="ctr"/>
              <a:r>
                <a:rPr lang="zh-CN" altLang="en-US" sz="3200" b="1">
                  <a:solidFill>
                    <a:schemeClr val="bg1"/>
                  </a:solidFill>
                  <a:ea typeface="微软雅黑"/>
                  <a:cs typeface="Arial" charset="0"/>
                  <a:sym typeface="Arial" charset="0"/>
                </a:rPr>
                <a:t>品格</a:t>
              </a:r>
            </a:p>
          </p:txBody>
        </p:sp>
      </p:grpSp>
      <p:grpSp>
        <p:nvGrpSpPr>
          <p:cNvPr id="59" name="组合 58"/>
          <p:cNvGrpSpPr/>
          <p:nvPr/>
        </p:nvGrpSpPr>
        <p:grpSpPr>
          <a:xfrm>
            <a:off x="5761564" y="1863409"/>
            <a:ext cx="499653" cy="4062904"/>
            <a:chOff x="4377231" y="1342422"/>
            <a:chExt cx="325893" cy="2782484"/>
          </a:xfrm>
          <a:solidFill>
            <a:srgbClr val="C00000"/>
          </a:solidFill>
        </p:grpSpPr>
        <p:sp>
          <p:nvSpPr>
            <p:cNvPr id="60" name="椭圆 59"/>
            <p:cNvSpPr/>
            <p:nvPr/>
          </p:nvSpPr>
          <p:spPr>
            <a:xfrm>
              <a:off x="4377231" y="1342422"/>
              <a:ext cx="325893" cy="325893"/>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27003" rIns="54007" bIns="27003" anchor="ctr"/>
            <a:lstStyle/>
            <a:p>
              <a:pPr algn="ctr" defTabSz="1218565" fontAlgn="auto">
                <a:spcBef>
                  <a:spcPts val="0"/>
                </a:spcBef>
                <a:spcAft>
                  <a:spcPts val="0"/>
                </a:spcAft>
                <a:defRPr/>
              </a:pPr>
              <a:endParaRPr lang="zh-CN" altLang="en-US" sz="106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4377231" y="3799013"/>
              <a:ext cx="325893" cy="325893"/>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27003" rIns="54007" bIns="27003" anchor="ctr"/>
            <a:lstStyle/>
            <a:p>
              <a:pPr algn="ctr" defTabSz="1218565" fontAlgn="auto">
                <a:spcBef>
                  <a:spcPts val="0"/>
                </a:spcBef>
                <a:spcAft>
                  <a:spcPts val="0"/>
                </a:spcAft>
                <a:defRPr/>
              </a:pPr>
              <a:endParaRPr lang="zh-CN" altLang="en-US" sz="106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Title 13"/>
          <p:cNvSpPr txBox="1"/>
          <p:nvPr/>
        </p:nvSpPr>
        <p:spPr>
          <a:xfrm>
            <a:off x="8120063" y="2527300"/>
            <a:ext cx="2884487" cy="531813"/>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defTabSz="1218565" fontAlgn="auto">
              <a:spcAft>
                <a:spcPts val="0"/>
              </a:spcAft>
              <a:defRPr/>
            </a:pPr>
            <a:r>
              <a:rPr lang="zh-CN" altLang="en-US" sz="24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宏大的历史视野</a:t>
            </a:r>
          </a:p>
        </p:txBody>
      </p:sp>
      <p:sp>
        <p:nvSpPr>
          <p:cNvPr id="74" name="Title 13"/>
          <p:cNvSpPr txBox="1"/>
          <p:nvPr/>
        </p:nvSpPr>
        <p:spPr>
          <a:xfrm>
            <a:off x="8186738" y="4799013"/>
            <a:ext cx="2884487" cy="533400"/>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defTabSz="1218565" fontAlgn="auto">
              <a:spcAft>
                <a:spcPts val="0"/>
              </a:spcAft>
              <a:defRPr/>
            </a:pPr>
            <a:r>
              <a:rPr lang="zh-CN" altLang="en-US" sz="24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高度的文化自觉</a:t>
            </a:r>
          </a:p>
        </p:txBody>
      </p:sp>
      <p:sp>
        <p:nvSpPr>
          <p:cNvPr id="77" name="Title 13"/>
          <p:cNvSpPr txBox="1"/>
          <p:nvPr/>
        </p:nvSpPr>
        <p:spPr>
          <a:xfrm>
            <a:off x="4886325" y="6007100"/>
            <a:ext cx="2884488" cy="531813"/>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defTabSz="1218565" fontAlgn="auto">
              <a:spcAft>
                <a:spcPts val="0"/>
              </a:spcAft>
              <a:defRPr/>
            </a:pPr>
            <a:r>
              <a:rPr lang="zh-CN" altLang="en-US" sz="24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鲜明的主体意识</a:t>
            </a:r>
          </a:p>
        </p:txBody>
      </p:sp>
      <p:sp>
        <p:nvSpPr>
          <p:cNvPr id="79" name="Title 13"/>
          <p:cNvSpPr txBox="1"/>
          <p:nvPr/>
        </p:nvSpPr>
        <p:spPr>
          <a:xfrm>
            <a:off x="849313" y="2551113"/>
            <a:ext cx="2884487" cy="531812"/>
          </a:xfrm>
          <a:prstGeom prst="rect">
            <a:avLst/>
          </a:prstGeom>
        </p:spPr>
        <p:txBody>
          <a:bodyPr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r" defTabSz="1218565" fontAlgn="auto">
              <a:spcAft>
                <a:spcPts val="0"/>
              </a:spcAft>
              <a:defRPr/>
            </a:pPr>
            <a:r>
              <a:rPr lang="zh-CN" altLang="en-US" sz="24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返本开新的创造精神</a:t>
            </a:r>
          </a:p>
        </p:txBody>
      </p:sp>
      <p:sp>
        <p:nvSpPr>
          <p:cNvPr id="81" name="Title 13"/>
          <p:cNvSpPr txBox="1"/>
          <p:nvPr/>
        </p:nvSpPr>
        <p:spPr>
          <a:xfrm>
            <a:off x="690563" y="4903788"/>
            <a:ext cx="2884487" cy="531812"/>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r" defTabSz="1218565" fontAlgn="auto">
              <a:spcAft>
                <a:spcPts val="0"/>
              </a:spcAft>
              <a:defRPr/>
            </a:pPr>
            <a:r>
              <a:rPr lang="zh-CN" altLang="en-US" sz="24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科学的思想方法</a:t>
            </a:r>
          </a:p>
        </p:txBody>
      </p:sp>
      <p:sp>
        <p:nvSpPr>
          <p:cNvPr id="82" name="Title 13"/>
          <p:cNvSpPr txBox="1"/>
          <p:nvPr/>
        </p:nvSpPr>
        <p:spPr>
          <a:xfrm>
            <a:off x="4933950" y="1282700"/>
            <a:ext cx="2884488" cy="533400"/>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defTabSz="1218565" fontAlgn="auto">
              <a:spcAft>
                <a:spcPts val="0"/>
              </a:spcAft>
              <a:defRPr/>
            </a:pPr>
            <a:r>
              <a:rPr lang="zh-CN" altLang="en-US" sz="24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坚定的政治定力</a:t>
            </a:r>
          </a:p>
        </p:txBody>
      </p:sp>
      <p:pic>
        <p:nvPicPr>
          <p:cNvPr id="43027" name="图片 82"/>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ppt_w</p:attrName>
                                        </p:attrNameLst>
                                      </p:cBhvr>
                                      <p:tavLst>
                                        <p:tav tm="0">
                                          <p:val>
                                            <p:fltVal val="0"/>
                                          </p:val>
                                        </p:tav>
                                        <p:tav tm="100000">
                                          <p:val>
                                            <p:strVal val="#ppt_w"/>
                                          </p:val>
                                        </p:tav>
                                      </p:tavLst>
                                    </p:anim>
                                    <p:anim calcmode="lin" valueType="num">
                                      <p:cBhvr>
                                        <p:cTn id="13" dur="1000" fill="hold"/>
                                        <p:tgtEl>
                                          <p:spTgt spid="45"/>
                                        </p:tgtEl>
                                        <p:attrNameLst>
                                          <p:attrName>ppt_h</p:attrName>
                                        </p:attrNameLst>
                                      </p:cBhvr>
                                      <p:tavLst>
                                        <p:tav tm="0">
                                          <p:val>
                                            <p:fltVal val="0"/>
                                          </p:val>
                                        </p:tav>
                                        <p:tav tm="100000">
                                          <p:val>
                                            <p:strVal val="#ppt_h"/>
                                          </p:val>
                                        </p:tav>
                                      </p:tavLst>
                                    </p:anim>
                                    <p:animEffect transition="in" filter="fade">
                                      <p:cBhvr>
                                        <p:cTn id="14" dur="1000"/>
                                        <p:tgtEl>
                                          <p:spTgt spid="4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fltVal val="0"/>
                                          </p:val>
                                        </p:tav>
                                        <p:tav tm="100000">
                                          <p:val>
                                            <p:strVal val="#ppt_w"/>
                                          </p:val>
                                        </p:tav>
                                      </p:tavLst>
                                    </p:anim>
                                    <p:anim calcmode="lin" valueType="num">
                                      <p:cBhvr>
                                        <p:cTn id="18" dur="1000" fill="hold"/>
                                        <p:tgtEl>
                                          <p:spTgt spid="46"/>
                                        </p:tgtEl>
                                        <p:attrNameLst>
                                          <p:attrName>ppt_h</p:attrName>
                                        </p:attrNameLst>
                                      </p:cBhvr>
                                      <p:tavLst>
                                        <p:tav tm="0">
                                          <p:val>
                                            <p:fltVal val="0"/>
                                          </p:val>
                                        </p:tav>
                                        <p:tav tm="100000">
                                          <p:val>
                                            <p:strVal val="#ppt_h"/>
                                          </p:val>
                                        </p:tav>
                                      </p:tavLst>
                                    </p:anim>
                                    <p:animEffect transition="in" filter="fade">
                                      <p:cBhvr>
                                        <p:cTn id="19" dur="1000"/>
                                        <p:tgtEl>
                                          <p:spTgt spid="4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Effect transition="in" filter="fade">
                                      <p:cBhvr>
                                        <p:cTn id="24" dur="1000"/>
                                        <p:tgtEl>
                                          <p:spTgt spid="4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1000" fill="hold"/>
                                        <p:tgtEl>
                                          <p:spTgt spid="50"/>
                                        </p:tgtEl>
                                        <p:attrNameLst>
                                          <p:attrName>ppt_w</p:attrName>
                                        </p:attrNameLst>
                                      </p:cBhvr>
                                      <p:tavLst>
                                        <p:tav tm="0">
                                          <p:val>
                                            <p:fltVal val="0"/>
                                          </p:val>
                                        </p:tav>
                                        <p:tav tm="100000">
                                          <p:val>
                                            <p:strVal val="#ppt_w"/>
                                          </p:val>
                                        </p:tav>
                                      </p:tavLst>
                                    </p:anim>
                                    <p:anim calcmode="lin" valueType="num">
                                      <p:cBhvr>
                                        <p:cTn id="33" dur="1000" fill="hold"/>
                                        <p:tgtEl>
                                          <p:spTgt spid="50"/>
                                        </p:tgtEl>
                                        <p:attrNameLst>
                                          <p:attrName>ppt_h</p:attrName>
                                        </p:attrNameLst>
                                      </p:cBhvr>
                                      <p:tavLst>
                                        <p:tav tm="0">
                                          <p:val>
                                            <p:fltVal val="0"/>
                                          </p:val>
                                        </p:tav>
                                        <p:tav tm="100000">
                                          <p:val>
                                            <p:strVal val="#ppt_h"/>
                                          </p:val>
                                        </p:tav>
                                      </p:tavLst>
                                    </p:anim>
                                    <p:animEffect transition="in" filter="fade">
                                      <p:cBhvr>
                                        <p:cTn id="34" dur="1000"/>
                                        <p:tgtEl>
                                          <p:spTgt spid="5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1000" fill="hold"/>
                                        <p:tgtEl>
                                          <p:spTgt spid="51"/>
                                        </p:tgtEl>
                                        <p:attrNameLst>
                                          <p:attrName>ppt_w</p:attrName>
                                        </p:attrNameLst>
                                      </p:cBhvr>
                                      <p:tavLst>
                                        <p:tav tm="0">
                                          <p:val>
                                            <p:fltVal val="0"/>
                                          </p:val>
                                        </p:tav>
                                        <p:tav tm="100000">
                                          <p:val>
                                            <p:strVal val="#ppt_w"/>
                                          </p:val>
                                        </p:tav>
                                      </p:tavLst>
                                    </p:anim>
                                    <p:anim calcmode="lin" valueType="num">
                                      <p:cBhvr>
                                        <p:cTn id="38" dur="1000" fill="hold"/>
                                        <p:tgtEl>
                                          <p:spTgt spid="51"/>
                                        </p:tgtEl>
                                        <p:attrNameLst>
                                          <p:attrName>ppt_h</p:attrName>
                                        </p:attrNameLst>
                                      </p:cBhvr>
                                      <p:tavLst>
                                        <p:tav tm="0">
                                          <p:val>
                                            <p:fltVal val="0"/>
                                          </p:val>
                                        </p:tav>
                                        <p:tav tm="100000">
                                          <p:val>
                                            <p:strVal val="#ppt_h"/>
                                          </p:val>
                                        </p:tav>
                                      </p:tavLst>
                                    </p:anim>
                                    <p:animEffect transition="in" filter="fade">
                                      <p:cBhvr>
                                        <p:cTn id="39" dur="1000"/>
                                        <p:tgtEl>
                                          <p:spTgt spid="51"/>
                                        </p:tgtEl>
                                      </p:cBhvr>
                                    </p:animEffect>
                                  </p:childTnLst>
                                </p:cTn>
                              </p:par>
                              <p:par>
                                <p:cTn id="40" presetID="53" presetClass="entr" presetSubtype="16"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1000" fill="hold"/>
                                        <p:tgtEl>
                                          <p:spTgt spid="52"/>
                                        </p:tgtEl>
                                        <p:attrNameLst>
                                          <p:attrName>ppt_w</p:attrName>
                                        </p:attrNameLst>
                                      </p:cBhvr>
                                      <p:tavLst>
                                        <p:tav tm="0">
                                          <p:val>
                                            <p:fltVal val="0"/>
                                          </p:val>
                                        </p:tav>
                                        <p:tav tm="100000">
                                          <p:val>
                                            <p:strVal val="#ppt_w"/>
                                          </p:val>
                                        </p:tav>
                                      </p:tavLst>
                                    </p:anim>
                                    <p:anim calcmode="lin" valueType="num">
                                      <p:cBhvr>
                                        <p:cTn id="43" dur="1000" fill="hold"/>
                                        <p:tgtEl>
                                          <p:spTgt spid="52"/>
                                        </p:tgtEl>
                                        <p:attrNameLst>
                                          <p:attrName>ppt_h</p:attrName>
                                        </p:attrNameLst>
                                      </p:cBhvr>
                                      <p:tavLst>
                                        <p:tav tm="0">
                                          <p:val>
                                            <p:fltVal val="0"/>
                                          </p:val>
                                        </p:tav>
                                        <p:tav tm="100000">
                                          <p:val>
                                            <p:strVal val="#ppt_h"/>
                                          </p:val>
                                        </p:tav>
                                      </p:tavLst>
                                    </p:anim>
                                    <p:animEffect transition="in" filter="fade">
                                      <p:cBhvr>
                                        <p:cTn id="44" dur="1000"/>
                                        <p:tgtEl>
                                          <p:spTgt spid="52"/>
                                        </p:tgtEl>
                                      </p:cBhvr>
                                    </p:animEffect>
                                  </p:childTnLst>
                                </p:cTn>
                              </p:par>
                              <p:par>
                                <p:cTn id="45" presetID="53" presetClass="entr" presetSubtype="16"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1000" fill="hold"/>
                                        <p:tgtEl>
                                          <p:spTgt spid="59"/>
                                        </p:tgtEl>
                                        <p:attrNameLst>
                                          <p:attrName>ppt_w</p:attrName>
                                        </p:attrNameLst>
                                      </p:cBhvr>
                                      <p:tavLst>
                                        <p:tav tm="0">
                                          <p:val>
                                            <p:fltVal val="0"/>
                                          </p:val>
                                        </p:tav>
                                        <p:tav tm="100000">
                                          <p:val>
                                            <p:strVal val="#ppt_w"/>
                                          </p:val>
                                        </p:tav>
                                      </p:tavLst>
                                    </p:anim>
                                    <p:anim calcmode="lin" valueType="num">
                                      <p:cBhvr>
                                        <p:cTn id="48" dur="1000" fill="hold"/>
                                        <p:tgtEl>
                                          <p:spTgt spid="59"/>
                                        </p:tgtEl>
                                        <p:attrNameLst>
                                          <p:attrName>ppt_h</p:attrName>
                                        </p:attrNameLst>
                                      </p:cBhvr>
                                      <p:tavLst>
                                        <p:tav tm="0">
                                          <p:val>
                                            <p:fltVal val="0"/>
                                          </p:val>
                                        </p:tav>
                                        <p:tav tm="100000">
                                          <p:val>
                                            <p:strVal val="#ppt_h"/>
                                          </p:val>
                                        </p:tav>
                                      </p:tavLst>
                                    </p:anim>
                                    <p:animEffect transition="in" filter="fade">
                                      <p:cBhvr>
                                        <p:cTn id="49" dur="1000"/>
                                        <p:tgtEl>
                                          <p:spTgt spid="5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1000" fill="hold"/>
                                        <p:tgtEl>
                                          <p:spTgt spid="69"/>
                                        </p:tgtEl>
                                        <p:attrNameLst>
                                          <p:attrName>ppt_w</p:attrName>
                                        </p:attrNameLst>
                                      </p:cBhvr>
                                      <p:tavLst>
                                        <p:tav tm="0">
                                          <p:val>
                                            <p:fltVal val="0"/>
                                          </p:val>
                                        </p:tav>
                                        <p:tav tm="100000">
                                          <p:val>
                                            <p:strVal val="#ppt_w"/>
                                          </p:val>
                                        </p:tav>
                                      </p:tavLst>
                                    </p:anim>
                                    <p:anim calcmode="lin" valueType="num">
                                      <p:cBhvr>
                                        <p:cTn id="53" dur="1000" fill="hold"/>
                                        <p:tgtEl>
                                          <p:spTgt spid="69"/>
                                        </p:tgtEl>
                                        <p:attrNameLst>
                                          <p:attrName>ppt_h</p:attrName>
                                        </p:attrNameLst>
                                      </p:cBhvr>
                                      <p:tavLst>
                                        <p:tav tm="0">
                                          <p:val>
                                            <p:fltVal val="0"/>
                                          </p:val>
                                        </p:tav>
                                        <p:tav tm="100000">
                                          <p:val>
                                            <p:strVal val="#ppt_h"/>
                                          </p:val>
                                        </p:tav>
                                      </p:tavLst>
                                    </p:anim>
                                    <p:animEffect transition="in" filter="fade">
                                      <p:cBhvr>
                                        <p:cTn id="54" dur="10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p:cTn id="57" dur="1000" fill="hold"/>
                                        <p:tgtEl>
                                          <p:spTgt spid="74"/>
                                        </p:tgtEl>
                                        <p:attrNameLst>
                                          <p:attrName>ppt_w</p:attrName>
                                        </p:attrNameLst>
                                      </p:cBhvr>
                                      <p:tavLst>
                                        <p:tav tm="0">
                                          <p:val>
                                            <p:fltVal val="0"/>
                                          </p:val>
                                        </p:tav>
                                        <p:tav tm="100000">
                                          <p:val>
                                            <p:strVal val="#ppt_w"/>
                                          </p:val>
                                        </p:tav>
                                      </p:tavLst>
                                    </p:anim>
                                    <p:anim calcmode="lin" valueType="num">
                                      <p:cBhvr>
                                        <p:cTn id="58" dur="1000" fill="hold"/>
                                        <p:tgtEl>
                                          <p:spTgt spid="74"/>
                                        </p:tgtEl>
                                        <p:attrNameLst>
                                          <p:attrName>ppt_h</p:attrName>
                                        </p:attrNameLst>
                                      </p:cBhvr>
                                      <p:tavLst>
                                        <p:tav tm="0">
                                          <p:val>
                                            <p:fltVal val="0"/>
                                          </p:val>
                                        </p:tav>
                                        <p:tav tm="100000">
                                          <p:val>
                                            <p:strVal val="#ppt_h"/>
                                          </p:val>
                                        </p:tav>
                                      </p:tavLst>
                                    </p:anim>
                                    <p:animEffect transition="in" filter="fade">
                                      <p:cBhvr>
                                        <p:cTn id="59" dur="1000"/>
                                        <p:tgtEl>
                                          <p:spTgt spid="7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1000" fill="hold"/>
                                        <p:tgtEl>
                                          <p:spTgt spid="77"/>
                                        </p:tgtEl>
                                        <p:attrNameLst>
                                          <p:attrName>ppt_w</p:attrName>
                                        </p:attrNameLst>
                                      </p:cBhvr>
                                      <p:tavLst>
                                        <p:tav tm="0">
                                          <p:val>
                                            <p:fltVal val="0"/>
                                          </p:val>
                                        </p:tav>
                                        <p:tav tm="100000">
                                          <p:val>
                                            <p:strVal val="#ppt_w"/>
                                          </p:val>
                                        </p:tav>
                                      </p:tavLst>
                                    </p:anim>
                                    <p:anim calcmode="lin" valueType="num">
                                      <p:cBhvr>
                                        <p:cTn id="63" dur="1000" fill="hold"/>
                                        <p:tgtEl>
                                          <p:spTgt spid="77"/>
                                        </p:tgtEl>
                                        <p:attrNameLst>
                                          <p:attrName>ppt_h</p:attrName>
                                        </p:attrNameLst>
                                      </p:cBhvr>
                                      <p:tavLst>
                                        <p:tav tm="0">
                                          <p:val>
                                            <p:fltVal val="0"/>
                                          </p:val>
                                        </p:tav>
                                        <p:tav tm="100000">
                                          <p:val>
                                            <p:strVal val="#ppt_h"/>
                                          </p:val>
                                        </p:tav>
                                      </p:tavLst>
                                    </p:anim>
                                    <p:animEffect transition="in" filter="fade">
                                      <p:cBhvr>
                                        <p:cTn id="64" dur="1000"/>
                                        <p:tgtEl>
                                          <p:spTgt spid="7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1000" fill="hold"/>
                                        <p:tgtEl>
                                          <p:spTgt spid="79"/>
                                        </p:tgtEl>
                                        <p:attrNameLst>
                                          <p:attrName>ppt_w</p:attrName>
                                        </p:attrNameLst>
                                      </p:cBhvr>
                                      <p:tavLst>
                                        <p:tav tm="0">
                                          <p:val>
                                            <p:fltVal val="0"/>
                                          </p:val>
                                        </p:tav>
                                        <p:tav tm="100000">
                                          <p:val>
                                            <p:strVal val="#ppt_w"/>
                                          </p:val>
                                        </p:tav>
                                      </p:tavLst>
                                    </p:anim>
                                    <p:anim calcmode="lin" valueType="num">
                                      <p:cBhvr>
                                        <p:cTn id="68" dur="1000" fill="hold"/>
                                        <p:tgtEl>
                                          <p:spTgt spid="79"/>
                                        </p:tgtEl>
                                        <p:attrNameLst>
                                          <p:attrName>ppt_h</p:attrName>
                                        </p:attrNameLst>
                                      </p:cBhvr>
                                      <p:tavLst>
                                        <p:tav tm="0">
                                          <p:val>
                                            <p:fltVal val="0"/>
                                          </p:val>
                                        </p:tav>
                                        <p:tav tm="100000">
                                          <p:val>
                                            <p:strVal val="#ppt_h"/>
                                          </p:val>
                                        </p:tav>
                                      </p:tavLst>
                                    </p:anim>
                                    <p:animEffect transition="in" filter="fade">
                                      <p:cBhvr>
                                        <p:cTn id="69" dur="1000"/>
                                        <p:tgtEl>
                                          <p:spTgt spid="7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 calcmode="lin" valueType="num">
                                      <p:cBhvr>
                                        <p:cTn id="72" dur="1000" fill="hold"/>
                                        <p:tgtEl>
                                          <p:spTgt spid="81"/>
                                        </p:tgtEl>
                                        <p:attrNameLst>
                                          <p:attrName>ppt_w</p:attrName>
                                        </p:attrNameLst>
                                      </p:cBhvr>
                                      <p:tavLst>
                                        <p:tav tm="0">
                                          <p:val>
                                            <p:fltVal val="0"/>
                                          </p:val>
                                        </p:tav>
                                        <p:tav tm="100000">
                                          <p:val>
                                            <p:strVal val="#ppt_w"/>
                                          </p:val>
                                        </p:tav>
                                      </p:tavLst>
                                    </p:anim>
                                    <p:anim calcmode="lin" valueType="num">
                                      <p:cBhvr>
                                        <p:cTn id="73" dur="1000" fill="hold"/>
                                        <p:tgtEl>
                                          <p:spTgt spid="81"/>
                                        </p:tgtEl>
                                        <p:attrNameLst>
                                          <p:attrName>ppt_h</p:attrName>
                                        </p:attrNameLst>
                                      </p:cBhvr>
                                      <p:tavLst>
                                        <p:tav tm="0">
                                          <p:val>
                                            <p:fltVal val="0"/>
                                          </p:val>
                                        </p:tav>
                                        <p:tav tm="100000">
                                          <p:val>
                                            <p:strVal val="#ppt_h"/>
                                          </p:val>
                                        </p:tav>
                                      </p:tavLst>
                                    </p:anim>
                                    <p:animEffect transition="in" filter="fade">
                                      <p:cBhvr>
                                        <p:cTn id="74" dur="1000"/>
                                        <p:tgtEl>
                                          <p:spTgt spid="8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1000" fill="hold"/>
                                        <p:tgtEl>
                                          <p:spTgt spid="82"/>
                                        </p:tgtEl>
                                        <p:attrNameLst>
                                          <p:attrName>ppt_w</p:attrName>
                                        </p:attrNameLst>
                                      </p:cBhvr>
                                      <p:tavLst>
                                        <p:tav tm="0">
                                          <p:val>
                                            <p:fltVal val="0"/>
                                          </p:val>
                                        </p:tav>
                                        <p:tav tm="100000">
                                          <p:val>
                                            <p:strVal val="#ppt_w"/>
                                          </p:val>
                                        </p:tav>
                                      </p:tavLst>
                                    </p:anim>
                                    <p:anim calcmode="lin" valueType="num">
                                      <p:cBhvr>
                                        <p:cTn id="78" dur="1000" fill="hold"/>
                                        <p:tgtEl>
                                          <p:spTgt spid="82"/>
                                        </p:tgtEl>
                                        <p:attrNameLst>
                                          <p:attrName>ppt_h</p:attrName>
                                        </p:attrNameLst>
                                      </p:cBhvr>
                                      <p:tavLst>
                                        <p:tav tm="0">
                                          <p:val>
                                            <p:fltVal val="0"/>
                                          </p:val>
                                        </p:tav>
                                        <p:tav tm="100000">
                                          <p:val>
                                            <p:strVal val="#ppt_h"/>
                                          </p:val>
                                        </p:tav>
                                      </p:tavLst>
                                    </p:anim>
                                    <p:animEffect transition="in" filter="fade">
                                      <p:cBhvr>
                                        <p:cTn id="79"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48" grpId="0" bldLvl="0" animBg="1"/>
      <p:bldP spid="49" grpId="0" bldLvl="0" animBg="1"/>
      <p:bldP spid="50" grpId="0" bldLvl="0" animBg="1"/>
      <p:bldP spid="51" grpId="0" bldLvl="0" animBg="1"/>
      <p:bldP spid="69" grpId="0"/>
      <p:bldP spid="74" grpId="0"/>
      <p:bldP spid="77" grpId="0"/>
      <p:bldP spid="79" grpId="0"/>
      <p:bldP spid="81"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23"/>
          <p:cNvPicPr>
            <a:picLocks noChangeAspect="1"/>
          </p:cNvPicPr>
          <p:nvPr/>
        </p:nvPicPr>
        <p:blipFill>
          <a:blip r:embed="rId3"/>
          <a:srcRect/>
          <a:stretch>
            <a:fillRect/>
          </a:stretch>
        </p:blipFill>
        <p:spPr bwMode="auto">
          <a:xfrm>
            <a:off x="8632825" y="657225"/>
            <a:ext cx="2366963" cy="985838"/>
          </a:xfrm>
          <a:prstGeom prst="rect">
            <a:avLst/>
          </a:prstGeom>
          <a:noFill/>
          <a:ln w="9525">
            <a:noFill/>
            <a:miter lim="800000"/>
            <a:headEnd/>
            <a:tailEnd/>
          </a:ln>
        </p:spPr>
      </p:pic>
      <p:pic>
        <p:nvPicPr>
          <p:cNvPr id="16386" name="图片 8"/>
          <p:cNvPicPr>
            <a:picLocks noChangeAspect="1"/>
          </p:cNvPicPr>
          <p:nvPr/>
        </p:nvPicPr>
        <p:blipFill>
          <a:blip r:embed="rId4"/>
          <a:srcRect b="68404"/>
          <a:stretch>
            <a:fillRect/>
          </a:stretch>
        </p:blipFill>
        <p:spPr bwMode="auto">
          <a:xfrm>
            <a:off x="0" y="0"/>
            <a:ext cx="9258300" cy="1828800"/>
          </a:xfrm>
          <a:prstGeom prst="rect">
            <a:avLst/>
          </a:prstGeom>
          <a:noFill/>
          <a:ln w="9525">
            <a:noFill/>
            <a:miter lim="800000"/>
            <a:headEnd/>
            <a:tailEnd/>
          </a:ln>
        </p:spPr>
      </p:pic>
      <p:sp>
        <p:nvSpPr>
          <p:cNvPr id="11" name="圆角矩形 10"/>
          <p:cNvSpPr/>
          <p:nvPr/>
        </p:nvSpPr>
        <p:spPr>
          <a:xfrm>
            <a:off x="1841500" y="3051175"/>
            <a:ext cx="8639175" cy="2249488"/>
          </a:xfrm>
          <a:prstGeom prst="roundRect">
            <a:avLst>
              <a:gd name="adj" fmla="val 6579"/>
            </a:avLst>
          </a:prstGeom>
          <a:noFill/>
          <a:ln w="12700">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p>
        </p:txBody>
      </p:sp>
      <p:sp>
        <p:nvSpPr>
          <p:cNvPr id="14" name="矩形 13"/>
          <p:cNvSpPr/>
          <p:nvPr/>
        </p:nvSpPr>
        <p:spPr>
          <a:xfrm>
            <a:off x="1552575" y="3551238"/>
            <a:ext cx="9217025" cy="1568450"/>
          </a:xfrm>
          <a:prstGeom prst="rect">
            <a:avLst/>
          </a:prstGeom>
          <a:noFill/>
          <a:ln w="12700" cap="flat" cmpd="sng" algn="ctr">
            <a:noFill/>
            <a:prstDash val="solid"/>
          </a:ln>
          <a:effectLst/>
        </p:spPr>
        <p:txBody>
          <a:bodyPr anchor="ctr"/>
          <a:lstStyle/>
          <a:p>
            <a:pPr algn="ctr" defTabSz="1217930" fontAlgn="auto">
              <a:lnSpc>
                <a:spcPct val="150000"/>
              </a:lnSpc>
              <a:spcBef>
                <a:spcPts val="0"/>
              </a:spcBef>
              <a:spcAft>
                <a:spcPts val="0"/>
              </a:spcAft>
              <a:defRPr/>
            </a:pPr>
            <a:r>
              <a:rPr lang="zh-CN" altLang="en-US" sz="4000" kern="0" dirty="0">
                <a:solidFill>
                  <a:srgbClr val="D60000"/>
                </a:solidFill>
                <a:latin typeface="微软雅黑" panose="020B0503020204020204" pitchFamily="34" charset="-122"/>
                <a:ea typeface="微软雅黑" panose="020B0503020204020204" pitchFamily="34" charset="-122"/>
              </a:rPr>
              <a:t>从习近平同志的工作实践看新思想</a:t>
            </a:r>
            <a:r>
              <a:rPr lang="zh-CN" altLang="en-US" sz="4000" kern="0" dirty="0">
                <a:solidFill>
                  <a:srgbClr val="D60000"/>
                </a:solidFill>
                <a:latin typeface="微软雅黑" panose="020B0503020204020204" pitchFamily="34" charset="-122"/>
                <a:ea typeface="微软雅黑" panose="020B0503020204020204" pitchFamily="34" charset="-122"/>
              </a:rPr>
              <a:t>的</a:t>
            </a:r>
            <a:endParaRPr lang="en-US" altLang="zh-CN" sz="4000" kern="0" dirty="0">
              <a:solidFill>
                <a:srgbClr val="D60000"/>
              </a:solidFill>
              <a:latin typeface="微软雅黑" panose="020B0503020204020204" pitchFamily="34" charset="-122"/>
              <a:ea typeface="微软雅黑" panose="020B0503020204020204" pitchFamily="34" charset="-122"/>
            </a:endParaRPr>
          </a:p>
          <a:p>
            <a:pPr algn="ctr" defTabSz="1217930" fontAlgn="auto">
              <a:lnSpc>
                <a:spcPct val="150000"/>
              </a:lnSpc>
              <a:spcBef>
                <a:spcPts val="0"/>
              </a:spcBef>
              <a:spcAft>
                <a:spcPts val="0"/>
              </a:spcAft>
              <a:defRPr/>
            </a:pPr>
            <a:r>
              <a:rPr lang="zh-CN" altLang="en-US" sz="4000" kern="0" dirty="0">
                <a:solidFill>
                  <a:srgbClr val="D60000"/>
                </a:solidFill>
                <a:latin typeface="微软雅黑" panose="020B0503020204020204" pitchFamily="34" charset="-122"/>
                <a:ea typeface="微软雅黑" panose="020B0503020204020204" pitchFamily="34" charset="-122"/>
              </a:rPr>
              <a:t>产生</a:t>
            </a:r>
            <a:r>
              <a:rPr lang="zh-CN" altLang="en-US" sz="4000" kern="0" dirty="0">
                <a:solidFill>
                  <a:srgbClr val="D60000"/>
                </a:solidFill>
                <a:latin typeface="微软雅黑" panose="020B0503020204020204" pitchFamily="34" charset="-122"/>
                <a:ea typeface="微软雅黑" panose="020B0503020204020204" pitchFamily="34" charset="-122"/>
              </a:rPr>
              <a:t>和发展</a:t>
            </a:r>
          </a:p>
        </p:txBody>
      </p:sp>
      <p:pic>
        <p:nvPicPr>
          <p:cNvPr id="25" name="Picture 7" descr="C:\Users\Administrator\Desktop\j08.png"/>
          <p:cNvPicPr>
            <a:picLocks noChangeAspect="1" noChangeArrowheads="1"/>
          </p:cNvPicPr>
          <p:nvPr/>
        </p:nvPicPr>
        <p:blipFill>
          <a:blip r:embed="rId5"/>
          <a:srcRect/>
          <a:stretch>
            <a:fillRect/>
          </a:stretch>
        </p:blipFill>
        <p:spPr bwMode="auto">
          <a:xfrm>
            <a:off x="5518150" y="906463"/>
            <a:ext cx="1651000" cy="1238250"/>
          </a:xfrm>
          <a:prstGeom prst="rect">
            <a:avLst/>
          </a:prstGeom>
          <a:noFill/>
          <a:ln w="9525">
            <a:noFill/>
            <a:miter lim="800000"/>
            <a:headEnd/>
            <a:tailEnd/>
          </a:ln>
        </p:spPr>
      </p:pic>
      <p:pic>
        <p:nvPicPr>
          <p:cNvPr id="26" name="图片 25"/>
          <p:cNvPicPr>
            <a:picLocks noChangeAspect="1"/>
          </p:cNvPicPr>
          <p:nvPr/>
        </p:nvPicPr>
        <p:blipFill>
          <a:blip r:embed="rId6"/>
          <a:srcRect/>
          <a:stretch>
            <a:fillRect/>
          </a:stretch>
        </p:blipFill>
        <p:spPr bwMode="auto">
          <a:xfrm>
            <a:off x="2994025" y="744538"/>
            <a:ext cx="1408113" cy="1355725"/>
          </a:xfrm>
          <a:prstGeom prst="rect">
            <a:avLst/>
          </a:prstGeom>
          <a:noFill/>
          <a:ln w="9525">
            <a:noFill/>
            <a:miter lim="800000"/>
            <a:headEnd/>
            <a:tailEnd/>
          </a:ln>
        </p:spPr>
      </p:pic>
      <p:sp>
        <p:nvSpPr>
          <p:cNvPr id="27" name="剪去单角的矩形 3"/>
          <p:cNvSpPr/>
          <p:nvPr/>
        </p:nvSpPr>
        <p:spPr>
          <a:xfrm>
            <a:off x="4402138" y="2606675"/>
            <a:ext cx="4013200" cy="444500"/>
          </a:xfrm>
          <a:prstGeom prst="trapezoid">
            <a:avLst>
              <a:gd name="adj" fmla="val 46134"/>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solidFill>
                <a:srgbClr val="A80000"/>
              </a:solidFill>
            </a:endParaRPr>
          </a:p>
        </p:txBody>
      </p:sp>
      <p:sp>
        <p:nvSpPr>
          <p:cNvPr id="28" name="剪去单角的矩形 3"/>
          <p:cNvSpPr/>
          <p:nvPr/>
        </p:nvSpPr>
        <p:spPr>
          <a:xfrm>
            <a:off x="4402138" y="2606675"/>
            <a:ext cx="4013200" cy="825500"/>
          </a:xfrm>
          <a:prstGeom prst="trapezoid">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200"/>
          </a:p>
        </p:txBody>
      </p:sp>
      <p:sp>
        <p:nvSpPr>
          <p:cNvPr id="29" name="矩形 28"/>
          <p:cNvSpPr/>
          <p:nvPr/>
        </p:nvSpPr>
        <p:spPr>
          <a:xfrm>
            <a:off x="5064125" y="2557463"/>
            <a:ext cx="2689225" cy="904875"/>
          </a:xfrm>
          <a:prstGeom prst="rect">
            <a:avLst/>
          </a:prstGeom>
          <a:noFill/>
          <a:ln w="12700" cap="flat" cmpd="sng" algn="ctr">
            <a:noFill/>
            <a:prstDash val="solid"/>
          </a:ln>
          <a:effectLst/>
        </p:spPr>
        <p:txBody>
          <a:bodyPr anchor="ctr"/>
          <a:lstStyle/>
          <a:p>
            <a:pPr algn="ctr" defTabSz="1217930" fontAlgn="auto">
              <a:spcBef>
                <a:spcPts val="0"/>
              </a:spcBef>
              <a:spcAft>
                <a:spcPts val="0"/>
              </a:spcAft>
              <a:defRPr/>
            </a:pPr>
            <a:r>
              <a:rPr lang="zh-CN" altLang="en-US" sz="4265" b="1" kern="0" dirty="0">
                <a:solidFill>
                  <a:schemeClr val="bg1"/>
                </a:solidFill>
                <a:latin typeface="方正大标宋简体" panose="03000509000000000000" charset="-122"/>
                <a:ea typeface="方正大标宋简体" panose="03000509000000000000" charset="-122"/>
              </a:rPr>
              <a:t>第一部分</a:t>
            </a:r>
          </a:p>
        </p:txBody>
      </p:sp>
      <p:pic>
        <p:nvPicPr>
          <p:cNvPr id="16394" name="PA_图片 6"/>
          <p:cNvPicPr>
            <a:picLocks noChangeAspect="1"/>
          </p:cNvPicPr>
          <p:nvPr>
            <p:custDataLst>
              <p:tags r:id="rId1"/>
            </p:custDataLst>
          </p:nvPr>
        </p:nvPicPr>
        <p:blipFill>
          <a:blip r:embed="rId7"/>
          <a:srcRect/>
          <a:stretch>
            <a:fillRect/>
          </a:stretch>
        </p:blipFill>
        <p:spPr bwMode="auto">
          <a:xfrm>
            <a:off x="0" y="5643563"/>
            <a:ext cx="12192000" cy="1214437"/>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26" presetClass="emph" presetSubtype="0" fill="hold" nodeType="withEffect">
                                  <p:stCondLst>
                                    <p:cond delay="0"/>
                                  </p:stCondLst>
                                  <p:childTnLst>
                                    <p:animEffect transition="out" filter="fade">
                                      <p:cBhvr>
                                        <p:cTn id="16" dur="500" tmFilter="0, 0; .2, .5; .8, .5; 1, 0"/>
                                        <p:tgtEl>
                                          <p:spTgt spid="25"/>
                                        </p:tgtEl>
                                      </p:cBhvr>
                                    </p:animEffect>
                                    <p:animScale>
                                      <p:cBhvr>
                                        <p:cTn id="17" dur="250" autoRev="1" fill="hold"/>
                                        <p:tgtEl>
                                          <p:spTgt spid="25"/>
                                        </p:tgtEl>
                                      </p:cBhvr>
                                      <p:by x="105000" y="105000"/>
                                    </p:animScale>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bldLvl="0" animBg="1"/>
      <p:bldP spid="27" grpId="0" bldLvl="0" animBg="1"/>
      <p:bldP spid="28" grpId="0" bldLvl="0" animBg="1"/>
      <p:bldP spid="29"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44034"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44035"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三、习近平新时代中国特色社会主义思想的理论品格</a:t>
            </a:r>
          </a:p>
        </p:txBody>
      </p:sp>
      <p:sp>
        <p:nvSpPr>
          <p:cNvPr id="11" name="圆角矩形 10"/>
          <p:cNvSpPr/>
          <p:nvPr/>
        </p:nvSpPr>
        <p:spPr>
          <a:xfrm>
            <a:off x="315913" y="1762125"/>
            <a:ext cx="11517312"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4117975" y="1393825"/>
            <a:ext cx="3883025"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4117975" y="1420813"/>
            <a:ext cx="3775075"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（一）坚定的政治定力</a:t>
            </a:r>
          </a:p>
        </p:txBody>
      </p:sp>
      <p:sp>
        <p:nvSpPr>
          <p:cNvPr id="4" name="矩形 3"/>
          <p:cNvSpPr/>
          <p:nvPr/>
        </p:nvSpPr>
        <p:spPr>
          <a:xfrm>
            <a:off x="2014538" y="2286000"/>
            <a:ext cx="7545387" cy="441325"/>
          </a:xfrm>
          <a:prstGeom prst="rect">
            <a:avLst/>
          </a:prstGeom>
        </p:spPr>
        <p:txBody>
          <a:bodyPr>
            <a:spAutoFit/>
          </a:bodyPr>
          <a:lstStyle/>
          <a:p>
            <a:pPr algn="just" defTabSz="1218565" fontAlgn="auto">
              <a:lnSpc>
                <a:spcPct val="125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面对风云变幻的国际形势，保持头脑清醒、坚定政治定力很重要。</a:t>
            </a:r>
          </a:p>
        </p:txBody>
      </p:sp>
      <p:sp>
        <p:nvSpPr>
          <p:cNvPr id="25" name="空心弧 10"/>
          <p:cNvSpPr>
            <a:spLocks noChangeArrowheads="1"/>
          </p:cNvSpPr>
          <p:nvPr/>
        </p:nvSpPr>
        <p:spPr bwMode="auto">
          <a:xfrm rot="16200000">
            <a:off x="1046956" y="3253582"/>
            <a:ext cx="2928937" cy="2933700"/>
          </a:xfrm>
          <a:custGeom>
            <a:avLst/>
            <a:gdLst>
              <a:gd name="G0" fmla="+- 9014 0 0"/>
              <a:gd name="G1" fmla="+- 9868328 0 0"/>
              <a:gd name="G2" fmla="+- 0 0 9868328"/>
              <a:gd name="T0" fmla="*/ 0 256 1"/>
              <a:gd name="T1" fmla="*/ 180 256 1"/>
              <a:gd name="G3" fmla="+- 9868328 T0 T1"/>
              <a:gd name="T2" fmla="*/ 0 256 1"/>
              <a:gd name="T3" fmla="*/ 90 256 1"/>
              <a:gd name="G4" fmla="+- 9868328 T2 T3"/>
              <a:gd name="G5" fmla="*/ G4 2 1"/>
              <a:gd name="T4" fmla="*/ 90 256 1"/>
              <a:gd name="T5" fmla="*/ 0 256 1"/>
              <a:gd name="G6" fmla="+- 9868328 T4 T5"/>
              <a:gd name="G7" fmla="*/ G6 2 1"/>
              <a:gd name="G8" fmla="abs 98683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14"/>
              <a:gd name="G18" fmla="*/ 9014 1 2"/>
              <a:gd name="G19" fmla="+- G18 5400 0"/>
              <a:gd name="G20" fmla="cos G19 9868328"/>
              <a:gd name="G21" fmla="sin G19 9868328"/>
              <a:gd name="G22" fmla="+- G20 10800 0"/>
              <a:gd name="G23" fmla="+- G21 10800 0"/>
              <a:gd name="G24" fmla="+- 10800 0 G20"/>
              <a:gd name="G25" fmla="+- 9014 10800 0"/>
              <a:gd name="G26" fmla="?: G9 G17 G25"/>
              <a:gd name="G27" fmla="?: G9 0 21600"/>
              <a:gd name="G28" fmla="cos 10800 9868328"/>
              <a:gd name="G29" fmla="sin 10800 9868328"/>
              <a:gd name="G30" fmla="sin 9014 9868328"/>
              <a:gd name="G31" fmla="+- G28 10800 0"/>
              <a:gd name="G32" fmla="+- G29 10800 0"/>
              <a:gd name="G33" fmla="+- G30 10800 0"/>
              <a:gd name="G34" fmla="?: G4 0 G31"/>
              <a:gd name="G35" fmla="?: 9868328 G34 0"/>
              <a:gd name="G36" fmla="?: G6 G35 G31"/>
              <a:gd name="G37" fmla="+- 21600 0 G36"/>
              <a:gd name="G38" fmla="?: G4 0 G33"/>
              <a:gd name="G39" fmla="?: 9868328 G38 G32"/>
              <a:gd name="G40" fmla="?: G6 G39 0"/>
              <a:gd name="G41" fmla="?: G4 G32 21600"/>
              <a:gd name="G42" fmla="?: G6 G41 G33"/>
              <a:gd name="T12" fmla="*/ 10800 w 21600"/>
              <a:gd name="T13" fmla="*/ 0 h 21600"/>
              <a:gd name="T14" fmla="*/ 2170 w 21600"/>
              <a:gd name="T15" fmla="*/ 15666 h 21600"/>
              <a:gd name="T16" fmla="*/ 10800 w 21600"/>
              <a:gd name="T17" fmla="*/ 1786 h 21600"/>
              <a:gd name="T18" fmla="*/ 19430 w 21600"/>
              <a:gd name="T19" fmla="*/ 156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48" y="15227"/>
                </a:moveTo>
                <a:cubicBezTo>
                  <a:pt x="2186" y="13876"/>
                  <a:pt x="1786" y="12351"/>
                  <a:pt x="1786" y="10800"/>
                </a:cubicBezTo>
                <a:cubicBezTo>
                  <a:pt x="1786" y="5821"/>
                  <a:pt x="5821" y="1786"/>
                  <a:pt x="10800" y="1786"/>
                </a:cubicBezTo>
                <a:cubicBezTo>
                  <a:pt x="15778" y="1786"/>
                  <a:pt x="19814" y="5821"/>
                  <a:pt x="19814" y="10800"/>
                </a:cubicBezTo>
                <a:cubicBezTo>
                  <a:pt x="19813" y="12351"/>
                  <a:pt x="19413" y="13876"/>
                  <a:pt x="18651" y="15227"/>
                </a:cubicBezTo>
                <a:lnTo>
                  <a:pt x="20207" y="16105"/>
                </a:lnTo>
                <a:cubicBezTo>
                  <a:pt x="21120" y="14486"/>
                  <a:pt x="21600" y="12658"/>
                  <a:pt x="21600" y="10800"/>
                </a:cubicBezTo>
                <a:cubicBezTo>
                  <a:pt x="21600" y="4835"/>
                  <a:pt x="16764" y="0"/>
                  <a:pt x="10800" y="0"/>
                </a:cubicBezTo>
                <a:cubicBezTo>
                  <a:pt x="4835" y="0"/>
                  <a:pt x="0" y="4835"/>
                  <a:pt x="0" y="10800"/>
                </a:cubicBezTo>
                <a:cubicBezTo>
                  <a:pt x="0" y="12658"/>
                  <a:pt x="479" y="14486"/>
                  <a:pt x="1392" y="16105"/>
                </a:cubicBezTo>
                <a:close/>
              </a:path>
            </a:pathLst>
          </a:custGeom>
          <a:gradFill>
            <a:gsLst>
              <a:gs pos="0">
                <a:srgbClr val="E30000"/>
              </a:gs>
              <a:gs pos="100000">
                <a:srgbClr val="760303"/>
              </a:gs>
            </a:gsLst>
            <a:lin ang="8100000" scaled="0"/>
          </a:gradFill>
          <a:ln w="25400">
            <a:solidFill>
              <a:srgbClr val="FFFFFF"/>
            </a:solidFill>
          </a:ln>
        </p:spPr>
        <p:txBody>
          <a:bodyPr anchor="ctr"/>
          <a:lstStyle/>
          <a:p>
            <a:pPr algn="ctr" defTabSz="1218565" fontAlgn="auto">
              <a:spcBef>
                <a:spcPts val="0"/>
              </a:spcBef>
              <a:spcAft>
                <a:spcPts val="0"/>
              </a:spcAft>
              <a:defRPr/>
            </a:pPr>
            <a:endParaRPr lang="zh-CN" altLang="zh-CN" sz="320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空心弧 11"/>
          <p:cNvSpPr>
            <a:spLocks noChangeArrowheads="1"/>
          </p:cNvSpPr>
          <p:nvPr/>
        </p:nvSpPr>
        <p:spPr bwMode="auto">
          <a:xfrm rot="16426183">
            <a:off x="1281906" y="3490119"/>
            <a:ext cx="2430463" cy="2435225"/>
          </a:xfrm>
          <a:custGeom>
            <a:avLst/>
            <a:gdLst>
              <a:gd name="G0" fmla="+- 8722 0 0"/>
              <a:gd name="G1" fmla="+- 13154032 0 0"/>
              <a:gd name="G2" fmla="+- 0 0 13154032"/>
              <a:gd name="T0" fmla="*/ 0 256 1"/>
              <a:gd name="T1" fmla="*/ 180 256 1"/>
              <a:gd name="G3" fmla="+- 13154032 T0 T1"/>
              <a:gd name="T2" fmla="*/ 0 256 1"/>
              <a:gd name="T3" fmla="*/ 90 256 1"/>
              <a:gd name="G4" fmla="+- 13154032 T2 T3"/>
              <a:gd name="G5" fmla="*/ G4 2 1"/>
              <a:gd name="T4" fmla="*/ 90 256 1"/>
              <a:gd name="T5" fmla="*/ 0 256 1"/>
              <a:gd name="G6" fmla="+- 13154032 T4 T5"/>
              <a:gd name="G7" fmla="*/ G6 2 1"/>
              <a:gd name="G8" fmla="abs 1315403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22"/>
              <a:gd name="G18" fmla="*/ 8722 1 2"/>
              <a:gd name="G19" fmla="+- G18 5400 0"/>
              <a:gd name="G20" fmla="cos G19 13154032"/>
              <a:gd name="G21" fmla="sin G19 13154032"/>
              <a:gd name="G22" fmla="+- G20 10800 0"/>
              <a:gd name="G23" fmla="+- G21 10800 0"/>
              <a:gd name="G24" fmla="+- 10800 0 G20"/>
              <a:gd name="G25" fmla="+- 8722 10800 0"/>
              <a:gd name="G26" fmla="?: G9 G17 G25"/>
              <a:gd name="G27" fmla="?: G9 0 21600"/>
              <a:gd name="G28" fmla="cos 10800 13154032"/>
              <a:gd name="G29" fmla="sin 10800 13154032"/>
              <a:gd name="G30" fmla="sin 8722 13154032"/>
              <a:gd name="G31" fmla="+- G28 10800 0"/>
              <a:gd name="G32" fmla="+- G29 10800 0"/>
              <a:gd name="G33" fmla="+- G30 10800 0"/>
              <a:gd name="G34" fmla="?: G4 0 G31"/>
              <a:gd name="G35" fmla="?: 13154032 G34 0"/>
              <a:gd name="G36" fmla="?: G6 G35 G31"/>
              <a:gd name="G37" fmla="+- 21600 0 G36"/>
              <a:gd name="G38" fmla="?: G4 0 G33"/>
              <a:gd name="G39" fmla="?: 13154032 G38 G32"/>
              <a:gd name="G40" fmla="?: G6 G39 0"/>
              <a:gd name="G41" fmla="?: G4 G32 21600"/>
              <a:gd name="G42" fmla="?: G6 G41 G33"/>
              <a:gd name="T12" fmla="*/ 10800 w 21600"/>
              <a:gd name="T13" fmla="*/ 0 h 21600"/>
              <a:gd name="T14" fmla="*/ 1670 w 21600"/>
              <a:gd name="T15" fmla="*/ 7347 h 21600"/>
              <a:gd name="T16" fmla="*/ 10800 w 21600"/>
              <a:gd name="T17" fmla="*/ 2078 h 21600"/>
              <a:gd name="T18" fmla="*/ 19930 w 21600"/>
              <a:gd name="T19" fmla="*/ 73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641" y="7714"/>
                </a:moveTo>
                <a:cubicBezTo>
                  <a:pt x="3924" y="4322"/>
                  <a:pt x="7173" y="2078"/>
                  <a:pt x="10799" y="2078"/>
                </a:cubicBezTo>
                <a:cubicBezTo>
                  <a:pt x="14426" y="2078"/>
                  <a:pt x="17675" y="4322"/>
                  <a:pt x="18958" y="7714"/>
                </a:cubicBezTo>
                <a:lnTo>
                  <a:pt x="20901" y="6979"/>
                </a:lnTo>
                <a:cubicBezTo>
                  <a:pt x="19313" y="2779"/>
                  <a:pt x="15290" y="0"/>
                  <a:pt x="10800" y="0"/>
                </a:cubicBezTo>
                <a:cubicBezTo>
                  <a:pt x="6309" y="0"/>
                  <a:pt x="2286" y="2779"/>
                  <a:pt x="698" y="6979"/>
                </a:cubicBezTo>
                <a:close/>
              </a:path>
            </a:pathLst>
          </a:custGeom>
          <a:gradFill>
            <a:gsLst>
              <a:gs pos="0">
                <a:srgbClr val="E30000"/>
              </a:gs>
              <a:gs pos="100000">
                <a:srgbClr val="760303"/>
              </a:gs>
            </a:gsLst>
            <a:lin ang="8100000" scaled="0"/>
          </a:gradFill>
          <a:ln w="25400">
            <a:solidFill>
              <a:srgbClr val="FFFFFF"/>
            </a:solidFill>
          </a:ln>
        </p:spPr>
        <p:txBody>
          <a:bodyPr anchor="ctr"/>
          <a:lstStyle/>
          <a:p>
            <a:pPr algn="ctr" defTabSz="1218565" fontAlgn="auto">
              <a:spcBef>
                <a:spcPts val="0"/>
              </a:spcBef>
              <a:spcAft>
                <a:spcPts val="0"/>
              </a:spcAft>
              <a:defRPr/>
            </a:pPr>
            <a:endParaRPr lang="zh-CN" altLang="zh-CN" sz="320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空心弧 12"/>
          <p:cNvSpPr>
            <a:spLocks noChangeArrowheads="1"/>
          </p:cNvSpPr>
          <p:nvPr/>
        </p:nvSpPr>
        <p:spPr bwMode="auto">
          <a:xfrm rot="16200000">
            <a:off x="777876" y="3014662"/>
            <a:ext cx="3414712" cy="3414713"/>
          </a:xfrm>
          <a:custGeom>
            <a:avLst/>
            <a:gdLst>
              <a:gd name="G0" fmla="+- 9049 0 0"/>
              <a:gd name="G1" fmla="+- 7945690 0 0"/>
              <a:gd name="G2" fmla="+- 0 0 7945690"/>
              <a:gd name="T0" fmla="*/ 0 256 1"/>
              <a:gd name="T1" fmla="*/ 180 256 1"/>
              <a:gd name="G3" fmla="+- 7945690 T0 T1"/>
              <a:gd name="T2" fmla="*/ 0 256 1"/>
              <a:gd name="T3" fmla="*/ 90 256 1"/>
              <a:gd name="G4" fmla="+- 7945690 T2 T3"/>
              <a:gd name="G5" fmla="*/ G4 2 1"/>
              <a:gd name="T4" fmla="*/ 90 256 1"/>
              <a:gd name="T5" fmla="*/ 0 256 1"/>
              <a:gd name="G6" fmla="+- 7945690 T4 T5"/>
              <a:gd name="G7" fmla="*/ G6 2 1"/>
              <a:gd name="G8" fmla="abs 794569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49"/>
              <a:gd name="G18" fmla="*/ 9049 1 2"/>
              <a:gd name="G19" fmla="+- G18 5400 0"/>
              <a:gd name="G20" fmla="cos G19 7945690"/>
              <a:gd name="G21" fmla="sin G19 7945690"/>
              <a:gd name="G22" fmla="+- G20 10800 0"/>
              <a:gd name="G23" fmla="+- G21 10800 0"/>
              <a:gd name="G24" fmla="+- 10800 0 G20"/>
              <a:gd name="G25" fmla="+- 9049 10800 0"/>
              <a:gd name="G26" fmla="?: G9 G17 G25"/>
              <a:gd name="G27" fmla="?: G9 0 21600"/>
              <a:gd name="G28" fmla="cos 10800 7945690"/>
              <a:gd name="G29" fmla="sin 10800 7945690"/>
              <a:gd name="G30" fmla="sin 9049 7945690"/>
              <a:gd name="G31" fmla="+- G28 10800 0"/>
              <a:gd name="G32" fmla="+- G29 10800 0"/>
              <a:gd name="G33" fmla="+- G30 10800 0"/>
              <a:gd name="G34" fmla="?: G4 0 G31"/>
              <a:gd name="G35" fmla="?: 7945690 G34 0"/>
              <a:gd name="G36" fmla="?: G6 G35 G31"/>
              <a:gd name="G37" fmla="+- 21600 0 G36"/>
              <a:gd name="G38" fmla="?: G4 0 G33"/>
              <a:gd name="G39" fmla="?: 7945690 G38 G32"/>
              <a:gd name="G40" fmla="?: G6 G39 0"/>
              <a:gd name="G41" fmla="?: G4 G32 21600"/>
              <a:gd name="G42" fmla="?: G6 G41 G33"/>
              <a:gd name="T12" fmla="*/ 10800 w 21600"/>
              <a:gd name="T13" fmla="*/ 0 h 21600"/>
              <a:gd name="T14" fmla="*/ 5652 w 21600"/>
              <a:gd name="T15" fmla="*/ 19285 h 21600"/>
              <a:gd name="T16" fmla="*/ 10800 w 21600"/>
              <a:gd name="T17" fmla="*/ 1751 h 21600"/>
              <a:gd name="T18" fmla="*/ 15948 w 21600"/>
              <a:gd name="T19" fmla="*/ 1928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8"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0" y="14574"/>
                  <a:pt x="1971" y="18075"/>
                  <a:pt x="5198" y="20033"/>
                </a:cubicBezTo>
                <a:close/>
              </a:path>
            </a:pathLst>
          </a:custGeom>
          <a:gradFill>
            <a:gsLst>
              <a:gs pos="0">
                <a:srgbClr val="E30000"/>
              </a:gs>
              <a:gs pos="100000">
                <a:srgbClr val="760303"/>
              </a:gs>
            </a:gsLst>
            <a:lin ang="8100000" scaled="0"/>
          </a:gradFill>
          <a:ln w="25400">
            <a:solidFill>
              <a:srgbClr val="FFFFFF"/>
            </a:solidFill>
          </a:ln>
        </p:spPr>
        <p:txBody>
          <a:bodyPr anchor="ctr"/>
          <a:lstStyle/>
          <a:p>
            <a:pPr algn="ctr" defTabSz="1218565" fontAlgn="auto">
              <a:spcBef>
                <a:spcPts val="0"/>
              </a:spcBef>
              <a:spcAft>
                <a:spcPts val="0"/>
              </a:spcAft>
              <a:defRPr/>
            </a:pPr>
            <a:endParaRPr lang="zh-CN" altLang="zh-CN" sz="320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 name="矩形 13"/>
          <p:cNvSpPr>
            <a:spLocks noChangeArrowheads="1"/>
          </p:cNvSpPr>
          <p:nvPr/>
        </p:nvSpPr>
        <p:spPr bwMode="auto">
          <a:xfrm>
            <a:off x="1354138" y="4281488"/>
            <a:ext cx="2693987" cy="831850"/>
          </a:xfrm>
          <a:prstGeom prst="rect">
            <a:avLst/>
          </a:prstGeom>
          <a:noFill/>
          <a:ln w="9525">
            <a:noFill/>
            <a:miter lim="800000"/>
            <a:headEnd/>
            <a:tailEnd/>
          </a:ln>
        </p:spPr>
        <p:txBody>
          <a:bodyPr>
            <a:spAutoFit/>
          </a:bodyPr>
          <a:lstStyle/>
          <a:p>
            <a:pPr algn="ctr"/>
            <a:r>
              <a:rPr lang="zh-CN" altLang="en-US">
                <a:latin typeface="微软雅黑"/>
                <a:ea typeface="微软雅黑"/>
                <a:cs typeface="微软雅黑"/>
                <a:sym typeface="微软雅黑"/>
              </a:rPr>
              <a:t>坚定政治定力</a:t>
            </a:r>
            <a:endParaRPr lang="en-US" altLang="zh-CN">
              <a:latin typeface="微软雅黑"/>
              <a:ea typeface="微软雅黑"/>
              <a:cs typeface="微软雅黑"/>
              <a:sym typeface="微软雅黑"/>
            </a:endParaRPr>
          </a:p>
          <a:p>
            <a:pPr algn="ctr"/>
            <a:r>
              <a:rPr lang="zh-CN" altLang="en-US">
                <a:latin typeface="微软雅黑"/>
                <a:ea typeface="微软雅黑"/>
                <a:cs typeface="微软雅黑"/>
                <a:sym typeface="微软雅黑"/>
              </a:rPr>
              <a:t>最根本的有两点</a:t>
            </a:r>
          </a:p>
        </p:txBody>
      </p:sp>
      <p:grpSp>
        <p:nvGrpSpPr>
          <p:cNvPr id="29" name="组合 14"/>
          <p:cNvGrpSpPr>
            <a:grpSpLocks/>
          </p:cNvGrpSpPr>
          <p:nvPr/>
        </p:nvGrpSpPr>
        <p:grpSpPr bwMode="auto">
          <a:xfrm>
            <a:off x="4656138" y="3346450"/>
            <a:ext cx="3298825" cy="461963"/>
            <a:chOff x="95245" y="14284"/>
            <a:chExt cx="2473978" cy="345685"/>
          </a:xfrm>
        </p:grpSpPr>
        <p:sp>
          <p:nvSpPr>
            <p:cNvPr id="30" name="矩形 15"/>
            <p:cNvSpPr>
              <a:spLocks noChangeArrowheads="1"/>
            </p:cNvSpPr>
            <p:nvPr/>
          </p:nvSpPr>
          <p:spPr bwMode="auto">
            <a:xfrm>
              <a:off x="95245" y="72492"/>
              <a:ext cx="358357" cy="229268"/>
            </a:xfrm>
            <a:prstGeom prst="rect">
              <a:avLst/>
            </a:prstGeom>
            <a:gradFill>
              <a:gsLst>
                <a:gs pos="0">
                  <a:srgbClr val="E30000"/>
                </a:gs>
                <a:gs pos="100000">
                  <a:srgbClr val="760303"/>
                </a:gs>
              </a:gsLst>
              <a:lin ang="8100000" scaled="0"/>
            </a:gradFill>
            <a:ln>
              <a:noFill/>
            </a:ln>
            <a:extLst>
              <a:ext uri="{91240B29-F687-4F45-9708-019B960494DF}"/>
            </a:extLst>
          </p:spPr>
          <p:txBody>
            <a:bodyPr anchor="ctr"/>
            <a:lstStyle/>
            <a:p>
              <a:pPr algn="ctr" defTabSz="1218565" fontAlgn="auto">
                <a:spcBef>
                  <a:spcPts val="0"/>
                </a:spcBef>
                <a:spcAft>
                  <a:spcPts val="0"/>
                </a:spcAft>
                <a:defRPr/>
              </a:pPr>
              <a:endParaRPr lang="zh-CN" altLang="zh-CN" sz="1865">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051" name="矩形 17"/>
            <p:cNvSpPr>
              <a:spLocks noChangeArrowheads="1"/>
            </p:cNvSpPr>
            <p:nvPr/>
          </p:nvSpPr>
          <p:spPr bwMode="auto">
            <a:xfrm>
              <a:off x="548435" y="14284"/>
              <a:ext cx="2020788" cy="345685"/>
            </a:xfrm>
            <a:prstGeom prst="rect">
              <a:avLst/>
            </a:prstGeom>
            <a:noFill/>
            <a:ln w="9525">
              <a:noFill/>
              <a:miter lim="800000"/>
              <a:headEnd/>
              <a:tailEnd/>
            </a:ln>
          </p:spPr>
          <p:txBody>
            <a:bodyPr>
              <a:spAutoFit/>
            </a:bodyPr>
            <a:lstStyle/>
            <a:p>
              <a:r>
                <a:rPr lang="zh-CN" altLang="en-US">
                  <a:latin typeface="微软雅黑"/>
                  <a:ea typeface="微软雅黑"/>
                  <a:cs typeface="微软雅黑"/>
                  <a:sym typeface="微软雅黑"/>
                </a:rPr>
                <a:t>坚持党的领导</a:t>
              </a:r>
            </a:p>
          </p:txBody>
        </p:sp>
      </p:grpSp>
      <p:grpSp>
        <p:nvGrpSpPr>
          <p:cNvPr id="33" name="组合 18"/>
          <p:cNvGrpSpPr>
            <a:grpSpLocks/>
          </p:cNvGrpSpPr>
          <p:nvPr/>
        </p:nvGrpSpPr>
        <p:grpSpPr bwMode="auto">
          <a:xfrm>
            <a:off x="4656138" y="4187825"/>
            <a:ext cx="4005262" cy="461963"/>
            <a:chOff x="95245" y="35000"/>
            <a:chExt cx="3004192" cy="346242"/>
          </a:xfrm>
        </p:grpSpPr>
        <p:sp>
          <p:nvSpPr>
            <p:cNvPr id="35" name="矩形 19"/>
            <p:cNvSpPr>
              <a:spLocks noChangeArrowheads="1"/>
            </p:cNvSpPr>
            <p:nvPr/>
          </p:nvSpPr>
          <p:spPr bwMode="auto">
            <a:xfrm>
              <a:off x="95245" y="93302"/>
              <a:ext cx="358407" cy="229638"/>
            </a:xfrm>
            <a:prstGeom prst="rect">
              <a:avLst/>
            </a:prstGeom>
            <a:gradFill>
              <a:gsLst>
                <a:gs pos="0">
                  <a:srgbClr val="E30000"/>
                </a:gs>
                <a:gs pos="100000">
                  <a:srgbClr val="760303"/>
                </a:gs>
              </a:gsLst>
              <a:lin ang="8100000" scaled="0"/>
            </a:gradFill>
            <a:ln>
              <a:noFill/>
            </a:ln>
            <a:extLst>
              <a:ext uri="{91240B29-F687-4F45-9708-019B960494DF}"/>
            </a:extLst>
          </p:spPr>
          <p:txBody>
            <a:bodyPr anchor="ctr"/>
            <a:lstStyle/>
            <a:p>
              <a:pPr algn="ctr" defTabSz="1218565" fontAlgn="auto">
                <a:spcBef>
                  <a:spcPts val="0"/>
                </a:spcBef>
                <a:spcAft>
                  <a:spcPts val="0"/>
                </a:spcAft>
                <a:defRPr/>
              </a:pPr>
              <a:endParaRPr lang="zh-CN" altLang="zh-CN" sz="1865">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049" name="矩形 21"/>
            <p:cNvSpPr>
              <a:spLocks noChangeArrowheads="1"/>
            </p:cNvSpPr>
            <p:nvPr/>
          </p:nvSpPr>
          <p:spPr bwMode="auto">
            <a:xfrm>
              <a:off x="558772" y="35000"/>
              <a:ext cx="2540665" cy="346242"/>
            </a:xfrm>
            <a:prstGeom prst="rect">
              <a:avLst/>
            </a:prstGeom>
            <a:noFill/>
            <a:ln w="9525">
              <a:noFill/>
              <a:miter lim="800000"/>
              <a:headEnd/>
              <a:tailEnd/>
            </a:ln>
          </p:spPr>
          <p:txBody>
            <a:bodyPr>
              <a:spAutoFit/>
            </a:bodyPr>
            <a:lstStyle/>
            <a:p>
              <a:r>
                <a:rPr lang="zh-CN" altLang="en-US">
                  <a:latin typeface="微软雅黑"/>
                  <a:ea typeface="微软雅黑"/>
                  <a:cs typeface="微软雅黑"/>
                  <a:sym typeface="微软雅黑"/>
                </a:rPr>
                <a:t>坚持中国特色社会主义</a:t>
              </a:r>
            </a:p>
          </p:txBody>
        </p:sp>
      </p:grpSp>
      <p:sp>
        <p:nvSpPr>
          <p:cNvPr id="56" name="矩形 55"/>
          <p:cNvSpPr/>
          <p:nvPr/>
        </p:nvSpPr>
        <p:spPr>
          <a:xfrm>
            <a:off x="4459288" y="5200650"/>
            <a:ext cx="6867525" cy="1016000"/>
          </a:xfrm>
          <a:prstGeom prst="rect">
            <a:avLst/>
          </a:prstGeom>
        </p:spPr>
        <p:txBody>
          <a:bodyPr>
            <a:spAutoFit/>
          </a:bodyPr>
          <a:lstStyle/>
          <a:p>
            <a:pPr algn="just" defTabSz="1218565" fontAlgn="auto">
              <a:spcBef>
                <a:spcPts val="0"/>
              </a:spcBef>
              <a:spcAft>
                <a:spcPts val="0"/>
              </a:spcAft>
              <a:defRPr/>
            </a:pPr>
            <a:r>
              <a:rPr lang="zh-CN" altLang="en-US" sz="2000" kern="100" dirty="0">
                <a:latin typeface="华文行楷" panose="02010800040101010101" pitchFamily="2" charset="-122"/>
                <a:ea typeface="华文行楷" panose="02010800040101010101" pitchFamily="2" charset="-122"/>
                <a:cs typeface="Times New Roman" panose="02020603050405020304" pitchFamily="18" charset="0"/>
              </a:rPr>
              <a:t>我们既不走封闭僵化的老路，也不走改旗易帜的邪路，坚定不移地把我们党历经艰辛开创的、实践证明成功的这条中国特色社会主义道路继续走下去。</a:t>
            </a:r>
          </a:p>
        </p:txBody>
      </p:sp>
      <p:pic>
        <p:nvPicPr>
          <p:cNvPr id="44047" name="图片 56"/>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300" fill="hold"/>
                                        <p:tgtEl>
                                          <p:spTgt spid="26"/>
                                        </p:tgtEl>
                                        <p:attrNameLst>
                                          <p:attrName>ppt_w</p:attrName>
                                        </p:attrNameLst>
                                      </p:cBhvr>
                                      <p:tavLst>
                                        <p:tav tm="0">
                                          <p:val>
                                            <p:fltVal val="0"/>
                                          </p:val>
                                        </p:tav>
                                        <p:tav tm="100000">
                                          <p:val>
                                            <p:strVal val="#ppt_w"/>
                                          </p:val>
                                        </p:tav>
                                      </p:tavLst>
                                    </p:anim>
                                    <p:anim calcmode="lin" valueType="num">
                                      <p:cBhvr>
                                        <p:cTn id="8" dur="300" fill="hold"/>
                                        <p:tgtEl>
                                          <p:spTgt spid="26"/>
                                        </p:tgtEl>
                                        <p:attrNameLst>
                                          <p:attrName>ppt_h</p:attrName>
                                        </p:attrNameLst>
                                      </p:cBhvr>
                                      <p:tavLst>
                                        <p:tav tm="0">
                                          <p:val>
                                            <p:fltVal val="0"/>
                                          </p:val>
                                        </p:tav>
                                        <p:tav tm="100000">
                                          <p:val>
                                            <p:strVal val="#ppt_h"/>
                                          </p:val>
                                        </p:tav>
                                      </p:tavLst>
                                    </p:anim>
                                    <p:animEffect transition="in" filter="fade">
                                      <p:cBhvr>
                                        <p:cTn id="9" dur="3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transition="in" filter="fade">
                                      <p:cBhvr>
                                        <p:cTn id="14" dur="3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300" fill="hold"/>
                                        <p:tgtEl>
                                          <p:spTgt spid="27"/>
                                        </p:tgtEl>
                                        <p:attrNameLst>
                                          <p:attrName>ppt_w</p:attrName>
                                        </p:attrNameLst>
                                      </p:cBhvr>
                                      <p:tavLst>
                                        <p:tav tm="0">
                                          <p:val>
                                            <p:fltVal val="0"/>
                                          </p:val>
                                        </p:tav>
                                        <p:tav tm="100000">
                                          <p:val>
                                            <p:strVal val="#ppt_w"/>
                                          </p:val>
                                        </p:tav>
                                      </p:tavLst>
                                    </p:anim>
                                    <p:anim calcmode="lin" valueType="num">
                                      <p:cBhvr>
                                        <p:cTn id="18" dur="300" fill="hold"/>
                                        <p:tgtEl>
                                          <p:spTgt spid="27"/>
                                        </p:tgtEl>
                                        <p:attrNameLst>
                                          <p:attrName>ppt_h</p:attrName>
                                        </p:attrNameLst>
                                      </p:cBhvr>
                                      <p:tavLst>
                                        <p:tav tm="0">
                                          <p:val>
                                            <p:fltVal val="0"/>
                                          </p:val>
                                        </p:tav>
                                        <p:tav tm="100000">
                                          <p:val>
                                            <p:strVal val="#ppt_h"/>
                                          </p:val>
                                        </p:tav>
                                      </p:tavLst>
                                    </p:anim>
                                    <p:animEffect transition="in" filter="fade">
                                      <p:cBhvr>
                                        <p:cTn id="19" dur="300"/>
                                        <p:tgtEl>
                                          <p:spTgt spid="2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p:cBhvr>
                                        <p:cTn id="22" dur="500"/>
                                        <p:tgtEl>
                                          <p:spTgt spid="28"/>
                                        </p:tgtEl>
                                      </p:cBhvr>
                                    </p:animEffect>
                                  </p:childTnLst>
                                </p:cTn>
                              </p:par>
                              <p:par>
                                <p:cTn id="23" presetID="42"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p:cBhvr>
                                        <p:cTn id="25" dur="750"/>
                                        <p:tgtEl>
                                          <p:spTgt spid="29"/>
                                        </p:tgtEl>
                                      </p:cBhvr>
                                    </p:animEffect>
                                    <p:anim calcmode="lin" valueType="num">
                                      <p:cBhvr>
                                        <p:cTn id="26" dur="750" fill="hold"/>
                                        <p:tgtEl>
                                          <p:spTgt spid="29"/>
                                        </p:tgtEl>
                                        <p:attrNameLst>
                                          <p:attrName>ppt_x</p:attrName>
                                        </p:attrNameLst>
                                      </p:cBhvr>
                                      <p:tavLst>
                                        <p:tav tm="0">
                                          <p:val>
                                            <p:strVal val="#ppt_x"/>
                                          </p:val>
                                        </p:tav>
                                        <p:tav tm="100000">
                                          <p:val>
                                            <p:strVal val="#ppt_x"/>
                                          </p:val>
                                        </p:tav>
                                      </p:tavLst>
                                    </p:anim>
                                    <p:anim calcmode="lin" valueType="num">
                                      <p:cBhvr>
                                        <p:cTn id="27" dur="75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p:cBhvr>
                                        <p:cTn id="30" dur="750"/>
                                        <p:tgtEl>
                                          <p:spTgt spid="33"/>
                                        </p:tgtEl>
                                      </p:cBhvr>
                                    </p:animEffect>
                                    <p:anim calcmode="lin" valueType="num">
                                      <p:cBhvr>
                                        <p:cTn id="31" dur="750" fill="hold"/>
                                        <p:tgtEl>
                                          <p:spTgt spid="33"/>
                                        </p:tgtEl>
                                        <p:attrNameLst>
                                          <p:attrName>ppt_x</p:attrName>
                                        </p:attrNameLst>
                                      </p:cBhvr>
                                      <p:tavLst>
                                        <p:tav tm="0">
                                          <p:val>
                                            <p:strVal val="#ppt_x"/>
                                          </p:val>
                                        </p:tav>
                                        <p:tav tm="100000">
                                          <p:val>
                                            <p:strVal val="#ppt_x"/>
                                          </p:val>
                                        </p:tav>
                                      </p:tavLst>
                                    </p:anim>
                                    <p:anim calcmode="lin" valueType="num">
                                      <p:cBhvr>
                                        <p:cTn id="32" dur="7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45058"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45059"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三、习近平新时代中国特色社会主义思想的理论品格</a:t>
            </a:r>
          </a:p>
        </p:txBody>
      </p:sp>
      <p:sp>
        <p:nvSpPr>
          <p:cNvPr id="11" name="圆角矩形 10"/>
          <p:cNvSpPr/>
          <p:nvPr/>
        </p:nvSpPr>
        <p:spPr>
          <a:xfrm>
            <a:off x="315913" y="1762125"/>
            <a:ext cx="11517312"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4117975" y="1393825"/>
            <a:ext cx="3883025"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4117975" y="1420813"/>
            <a:ext cx="3775075"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（二）宏大的历史视野</a:t>
            </a:r>
          </a:p>
        </p:txBody>
      </p:sp>
      <p:sp>
        <p:nvSpPr>
          <p:cNvPr id="4" name="矩形 3"/>
          <p:cNvSpPr/>
          <p:nvPr/>
        </p:nvSpPr>
        <p:spPr>
          <a:xfrm>
            <a:off x="1812925" y="2108200"/>
            <a:ext cx="8839200" cy="477838"/>
          </a:xfrm>
          <a:prstGeom prst="rect">
            <a:avLst/>
          </a:prstGeom>
        </p:spPr>
        <p:txBody>
          <a:bodyPr>
            <a:spAutoFit/>
          </a:bodyPr>
          <a:lstStyle/>
          <a:p>
            <a:pPr algn="just" defTabSz="1218565" fontAlgn="auto">
              <a:lnSpc>
                <a:spcPct val="125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习近平新时代中国特色社会主义思想放大了中国特色社会主义的历史视野。</a:t>
            </a:r>
          </a:p>
        </p:txBody>
      </p:sp>
      <p:sp>
        <p:nvSpPr>
          <p:cNvPr id="26" name="MH_SubTitle_1"/>
          <p:cNvSpPr/>
          <p:nvPr>
            <p:custDataLst>
              <p:tags r:id="rId1"/>
            </p:custDataLst>
          </p:nvPr>
        </p:nvSpPr>
        <p:spPr>
          <a:xfrm>
            <a:off x="2928865" y="2721779"/>
            <a:ext cx="1626561" cy="1823178"/>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solidFill>
            <a:srgbClr val="FFFFFF"/>
          </a:solidFill>
          <a:ln w="69850">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a:pPr algn="ctr" defTabSz="1218565" fontAlgn="auto">
              <a:spcBef>
                <a:spcPts val="0"/>
              </a:spcBef>
              <a:spcAft>
                <a:spcPts val="0"/>
              </a:spcAft>
              <a:defRPr/>
            </a:pPr>
            <a:endParaRPr lang="zh-CN" altLang="en-US" sz="2000" dirty="0">
              <a:solidFill>
                <a:srgbClr val="000000"/>
              </a:solidFill>
            </a:endParaRPr>
          </a:p>
        </p:txBody>
      </p:sp>
      <p:sp>
        <p:nvSpPr>
          <p:cNvPr id="27" name="MH_Other_1"/>
          <p:cNvSpPr/>
          <p:nvPr>
            <p:custDataLst>
              <p:tags r:id="rId2"/>
            </p:custDataLst>
          </p:nvPr>
        </p:nvSpPr>
        <p:spPr>
          <a:xfrm>
            <a:off x="2932113" y="3311525"/>
            <a:ext cx="428625" cy="644525"/>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gradFill>
            <a:gsLst>
              <a:gs pos="0">
                <a:schemeClr val="accent1"/>
              </a:gs>
              <a:gs pos="100000">
                <a:schemeClr val="accent2"/>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218565" fontAlgn="auto">
              <a:spcBef>
                <a:spcPts val="0"/>
              </a:spcBef>
              <a:spcAft>
                <a:spcPts val="0"/>
              </a:spcAft>
              <a:defRPr/>
            </a:pPr>
            <a:r>
              <a:rPr lang="en-US" altLang="zh-CN" b="1">
                <a:solidFill>
                  <a:srgbClr val="FFFFFF"/>
                </a:solidFill>
                <a:latin typeface="Agency FB" panose="020B0503020202020204" pitchFamily="34" charset="0"/>
                <a:ea typeface="微软雅黑" panose="020B0503020204020204" pitchFamily="34" charset="-122"/>
              </a:rPr>
              <a:t>01</a:t>
            </a:r>
            <a:endParaRPr lang="zh-CN" altLang="en-US" b="1">
              <a:solidFill>
                <a:srgbClr val="FFFFFF"/>
              </a:solidFill>
              <a:latin typeface="Agency FB" panose="020B0503020202020204" pitchFamily="34" charset="0"/>
              <a:ea typeface="微软雅黑" panose="020B0503020204020204" pitchFamily="34" charset="-122"/>
            </a:endParaRPr>
          </a:p>
        </p:txBody>
      </p:sp>
      <p:sp>
        <p:nvSpPr>
          <p:cNvPr id="28" name="MH_SubTitle_2"/>
          <p:cNvSpPr/>
          <p:nvPr>
            <p:custDataLst>
              <p:tags r:id="rId3"/>
            </p:custDataLst>
          </p:nvPr>
        </p:nvSpPr>
        <p:spPr>
          <a:xfrm>
            <a:off x="5321783" y="2721779"/>
            <a:ext cx="1626561" cy="1823178"/>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solidFill>
            <a:srgbClr val="FFFFFF"/>
          </a:solidFill>
          <a:ln w="69850">
            <a:gradFill>
              <a:gsLst>
                <a:gs pos="0">
                  <a:schemeClr val="accent1"/>
                </a:gs>
                <a:gs pos="100000">
                  <a:schemeClr val="accent2"/>
                </a:gs>
              </a:gsLst>
            </a:gra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a:pPr algn="ctr" defTabSz="1218565" fontAlgn="auto">
              <a:spcBef>
                <a:spcPts val="0"/>
              </a:spcBef>
              <a:spcAft>
                <a:spcPts val="0"/>
              </a:spcAft>
              <a:defRPr/>
            </a:pPr>
            <a:endParaRPr lang="zh-CN" altLang="en-US" sz="2000" dirty="0">
              <a:solidFill>
                <a:srgbClr val="000000"/>
              </a:solidFill>
            </a:endParaRPr>
          </a:p>
        </p:txBody>
      </p:sp>
      <p:sp>
        <p:nvSpPr>
          <p:cNvPr id="29" name="MH_Other_2"/>
          <p:cNvSpPr/>
          <p:nvPr>
            <p:custDataLst>
              <p:tags r:id="rId4"/>
            </p:custDataLst>
          </p:nvPr>
        </p:nvSpPr>
        <p:spPr>
          <a:xfrm>
            <a:off x="5326063" y="3311525"/>
            <a:ext cx="427037" cy="644525"/>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gradFill>
            <a:gsLst>
              <a:gs pos="0">
                <a:schemeClr val="accent1"/>
              </a:gs>
              <a:gs pos="100000">
                <a:schemeClr val="accent2"/>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218565" fontAlgn="auto">
              <a:spcBef>
                <a:spcPts val="0"/>
              </a:spcBef>
              <a:spcAft>
                <a:spcPts val="0"/>
              </a:spcAft>
              <a:defRPr/>
            </a:pPr>
            <a:r>
              <a:rPr lang="en-US" altLang="zh-CN" b="1">
                <a:solidFill>
                  <a:srgbClr val="FFFFFF"/>
                </a:solidFill>
                <a:latin typeface="Agency FB" panose="020B0503020202020204" pitchFamily="34" charset="0"/>
                <a:ea typeface="微软雅黑" panose="020B0503020204020204" pitchFamily="34" charset="-122"/>
              </a:rPr>
              <a:t>02</a:t>
            </a:r>
            <a:endParaRPr lang="zh-CN" altLang="en-US" b="1">
              <a:solidFill>
                <a:srgbClr val="FFFFFF"/>
              </a:solidFill>
              <a:latin typeface="Agency FB" panose="020B0503020202020204" pitchFamily="34" charset="0"/>
              <a:ea typeface="微软雅黑" panose="020B0503020204020204" pitchFamily="34" charset="-122"/>
            </a:endParaRPr>
          </a:p>
        </p:txBody>
      </p:sp>
      <p:sp>
        <p:nvSpPr>
          <p:cNvPr id="30" name="MH_SubTitle_3"/>
          <p:cNvSpPr/>
          <p:nvPr>
            <p:custDataLst>
              <p:tags r:id="rId5"/>
            </p:custDataLst>
          </p:nvPr>
        </p:nvSpPr>
        <p:spPr>
          <a:xfrm>
            <a:off x="7714703" y="2721779"/>
            <a:ext cx="1626561" cy="1823178"/>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solidFill>
            <a:srgbClr val="FFFFFF"/>
          </a:solidFill>
          <a:ln w="69850">
            <a:gradFill>
              <a:gsLst>
                <a:gs pos="0">
                  <a:schemeClr val="accent1"/>
                </a:gs>
                <a:gs pos="100000">
                  <a:schemeClr val="accent2"/>
                </a:gs>
              </a:gsLst>
            </a:gra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a:pPr algn="ctr" defTabSz="1218565" fontAlgn="auto">
              <a:spcBef>
                <a:spcPts val="0"/>
              </a:spcBef>
              <a:spcAft>
                <a:spcPts val="0"/>
              </a:spcAft>
              <a:defRPr/>
            </a:pPr>
            <a:endParaRPr lang="zh-CN" altLang="en-US" sz="2000" dirty="0">
              <a:solidFill>
                <a:srgbClr val="000000"/>
              </a:solidFill>
            </a:endParaRPr>
          </a:p>
        </p:txBody>
      </p:sp>
      <p:sp>
        <p:nvSpPr>
          <p:cNvPr id="32" name="MH_Other_3"/>
          <p:cNvSpPr/>
          <p:nvPr>
            <p:custDataLst>
              <p:tags r:id="rId6"/>
            </p:custDataLst>
          </p:nvPr>
        </p:nvSpPr>
        <p:spPr>
          <a:xfrm>
            <a:off x="7718425" y="3311525"/>
            <a:ext cx="428625" cy="644525"/>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gradFill>
            <a:gsLst>
              <a:gs pos="0">
                <a:schemeClr val="accent1"/>
              </a:gs>
              <a:gs pos="100000">
                <a:schemeClr val="accent2"/>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218565" fontAlgn="auto">
              <a:spcBef>
                <a:spcPts val="0"/>
              </a:spcBef>
              <a:spcAft>
                <a:spcPts val="0"/>
              </a:spcAft>
              <a:defRPr/>
            </a:pPr>
            <a:r>
              <a:rPr lang="en-US" altLang="zh-CN" b="1">
                <a:solidFill>
                  <a:srgbClr val="FFFFFF"/>
                </a:solidFill>
                <a:latin typeface="Agency FB" panose="020B0503020202020204" pitchFamily="34" charset="0"/>
                <a:ea typeface="微软雅黑" panose="020B0503020204020204" pitchFamily="34" charset="-122"/>
              </a:rPr>
              <a:t>03</a:t>
            </a:r>
            <a:endParaRPr lang="zh-CN" altLang="en-US" b="1">
              <a:solidFill>
                <a:srgbClr val="FFFFFF"/>
              </a:solidFill>
              <a:latin typeface="Agency FB" panose="020B0503020202020204" pitchFamily="34" charset="0"/>
              <a:ea typeface="微软雅黑" panose="020B0503020204020204" pitchFamily="34" charset="-122"/>
            </a:endParaRPr>
          </a:p>
        </p:txBody>
      </p:sp>
      <p:sp>
        <p:nvSpPr>
          <p:cNvPr id="45076" name="矩形 32"/>
          <p:cNvSpPr>
            <a:spLocks noChangeArrowheads="1"/>
          </p:cNvSpPr>
          <p:nvPr/>
        </p:nvSpPr>
        <p:spPr bwMode="auto">
          <a:xfrm>
            <a:off x="3360738" y="3125788"/>
            <a:ext cx="1133475" cy="1016000"/>
          </a:xfrm>
          <a:prstGeom prst="rect">
            <a:avLst/>
          </a:prstGeom>
          <a:noFill/>
          <a:ln w="9525">
            <a:noFill/>
            <a:miter lim="800000"/>
            <a:headEnd/>
            <a:tailEnd/>
          </a:ln>
        </p:spPr>
        <p:txBody>
          <a:bodyPr>
            <a:spAutoFit/>
          </a:bodyPr>
          <a:lstStyle/>
          <a:p>
            <a:pPr algn="ctr"/>
            <a:r>
              <a:rPr lang="zh-CN" altLang="en-US" sz="2000" b="1">
                <a:latin typeface="微软雅黑"/>
                <a:ea typeface="微软雅黑"/>
                <a:cs typeface="华文黑体"/>
              </a:rPr>
              <a:t>从社会主义发展史看</a:t>
            </a:r>
          </a:p>
        </p:txBody>
      </p:sp>
      <p:sp>
        <p:nvSpPr>
          <p:cNvPr id="45077" name="矩形 34"/>
          <p:cNvSpPr>
            <a:spLocks noChangeArrowheads="1"/>
          </p:cNvSpPr>
          <p:nvPr/>
        </p:nvSpPr>
        <p:spPr bwMode="auto">
          <a:xfrm>
            <a:off x="5613400" y="3125788"/>
            <a:ext cx="1376363" cy="1016000"/>
          </a:xfrm>
          <a:prstGeom prst="rect">
            <a:avLst/>
          </a:prstGeom>
          <a:noFill/>
          <a:ln w="9525">
            <a:noFill/>
            <a:miter lim="800000"/>
            <a:headEnd/>
            <a:tailEnd/>
          </a:ln>
        </p:spPr>
        <p:txBody>
          <a:bodyPr>
            <a:spAutoFit/>
          </a:bodyPr>
          <a:lstStyle/>
          <a:p>
            <a:pPr algn="ctr"/>
            <a:r>
              <a:rPr lang="zh-CN" altLang="en-US" sz="2000" b="1">
                <a:latin typeface="微软雅黑"/>
                <a:ea typeface="微软雅黑"/>
                <a:cs typeface="华文黑体"/>
              </a:rPr>
              <a:t>从中华民族五千年文明史看</a:t>
            </a:r>
          </a:p>
        </p:txBody>
      </p:sp>
      <p:sp>
        <p:nvSpPr>
          <p:cNvPr id="45078" name="矩形 40"/>
          <p:cNvSpPr>
            <a:spLocks noChangeArrowheads="1"/>
          </p:cNvSpPr>
          <p:nvPr/>
        </p:nvSpPr>
        <p:spPr bwMode="auto">
          <a:xfrm>
            <a:off x="8147050" y="3125788"/>
            <a:ext cx="1133475" cy="1016000"/>
          </a:xfrm>
          <a:prstGeom prst="rect">
            <a:avLst/>
          </a:prstGeom>
          <a:noFill/>
          <a:ln w="9525">
            <a:noFill/>
            <a:miter lim="800000"/>
            <a:headEnd/>
            <a:tailEnd/>
          </a:ln>
        </p:spPr>
        <p:txBody>
          <a:bodyPr>
            <a:spAutoFit/>
          </a:bodyPr>
          <a:lstStyle/>
          <a:p>
            <a:pPr algn="ctr"/>
            <a:r>
              <a:rPr lang="zh-CN" altLang="en-US" sz="2000" b="1">
                <a:latin typeface="微软雅黑"/>
                <a:ea typeface="微软雅黑"/>
                <a:cs typeface="华文黑体"/>
              </a:rPr>
              <a:t>从人类社会发展史看</a:t>
            </a:r>
          </a:p>
        </p:txBody>
      </p:sp>
      <p:sp>
        <p:nvSpPr>
          <p:cNvPr id="42" name="TextBox 53"/>
          <p:cNvSpPr txBox="1"/>
          <p:nvPr/>
        </p:nvSpPr>
        <p:spPr>
          <a:xfrm>
            <a:off x="698500" y="4545013"/>
            <a:ext cx="10841038" cy="2124075"/>
          </a:xfrm>
          <a:prstGeom prst="rect">
            <a:avLst/>
          </a:prstGeom>
          <a:noFill/>
        </p:spPr>
        <p:txBody>
          <a:bodyPr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285750" indent="-285750" algn="just" defTabSz="1218565" fontAlgn="auto">
              <a:lnSpc>
                <a:spcPct val="110000"/>
              </a:lnSpc>
              <a:spcAft>
                <a:spcPts val="0"/>
              </a:spcAft>
              <a:buFont typeface="Wingdings" panose="05000000000000000000" pitchFamily="2" charset="2"/>
              <a:buChar char="p"/>
              <a:defRPr/>
            </a:pPr>
            <a:r>
              <a:rPr lang="zh-CN" altLang="en-US" sz="1800" dirty="0">
                <a:solidFill>
                  <a:schemeClr val="tx1"/>
                </a:solidFill>
                <a:latin typeface="+mn-ea"/>
                <a:ea typeface="+mn-ea"/>
              </a:rPr>
              <a:t>社会主义</a:t>
            </a:r>
            <a:r>
              <a:rPr lang="en-US" altLang="zh-CN" sz="1800" dirty="0">
                <a:solidFill>
                  <a:schemeClr val="tx1"/>
                </a:solidFill>
                <a:latin typeface="+mn-ea"/>
                <a:ea typeface="+mn-ea"/>
              </a:rPr>
              <a:t>500</a:t>
            </a:r>
            <a:r>
              <a:rPr lang="zh-CN" altLang="en-US" sz="1800" dirty="0">
                <a:solidFill>
                  <a:schemeClr val="tx1"/>
                </a:solidFill>
                <a:latin typeface="+mn-ea"/>
                <a:ea typeface="+mn-ea"/>
              </a:rPr>
              <a:t>年，经过了从空想到科学、从理论到实践、从一国实践到多国发展的过程</a:t>
            </a:r>
            <a:r>
              <a:rPr lang="zh-CN" altLang="en-US" sz="1800" dirty="0" smtClean="0">
                <a:solidFill>
                  <a:schemeClr val="tx1"/>
                </a:solidFill>
                <a:latin typeface="+mn-ea"/>
                <a:ea typeface="+mn-ea"/>
              </a:rPr>
              <a:t>。</a:t>
            </a:r>
            <a:endParaRPr lang="en-US" altLang="zh-CN" sz="1800" dirty="0" smtClean="0">
              <a:solidFill>
                <a:schemeClr val="tx1"/>
              </a:solidFill>
              <a:latin typeface="+mn-ea"/>
              <a:ea typeface="+mn-ea"/>
            </a:endParaRPr>
          </a:p>
          <a:p>
            <a:pPr marL="285750" indent="-285750" algn="just" defTabSz="1218565" fontAlgn="auto">
              <a:lnSpc>
                <a:spcPct val="110000"/>
              </a:lnSpc>
              <a:spcAft>
                <a:spcPts val="0"/>
              </a:spcAft>
              <a:buFont typeface="Wingdings" panose="05000000000000000000" pitchFamily="2" charset="2"/>
              <a:buChar char="p"/>
              <a:defRPr/>
            </a:pPr>
            <a:endParaRPr lang="en-US" altLang="zh-CN" sz="600" dirty="0" smtClean="0">
              <a:solidFill>
                <a:schemeClr val="tx1"/>
              </a:solidFill>
              <a:latin typeface="+mn-ea"/>
              <a:ea typeface="+mn-ea"/>
            </a:endParaRPr>
          </a:p>
          <a:p>
            <a:pPr marL="285750" indent="-285750" algn="just" defTabSz="1218565" fontAlgn="auto">
              <a:lnSpc>
                <a:spcPct val="110000"/>
              </a:lnSpc>
              <a:spcAft>
                <a:spcPts val="0"/>
              </a:spcAft>
              <a:buFont typeface="Wingdings" panose="05000000000000000000" pitchFamily="2" charset="2"/>
              <a:buChar char="p"/>
              <a:defRPr/>
            </a:pPr>
            <a:r>
              <a:rPr lang="zh-CN" altLang="en-US" sz="1800" dirty="0">
                <a:solidFill>
                  <a:schemeClr val="tx1"/>
                </a:solidFill>
                <a:latin typeface="+mn-ea"/>
                <a:ea typeface="+mn-ea"/>
                <a:sym typeface="微软雅黑" panose="020B0503020204020204" pitchFamily="34" charset="-122"/>
              </a:rPr>
              <a:t>中国特色社会主义不是从天上掉下来的，而是在改革开放</a:t>
            </a:r>
            <a:r>
              <a:rPr lang="en-US" altLang="zh-CN" sz="1800" dirty="0">
                <a:solidFill>
                  <a:schemeClr val="tx1"/>
                </a:solidFill>
                <a:latin typeface="+mn-ea"/>
                <a:ea typeface="+mn-ea"/>
                <a:sym typeface="微软雅黑" panose="020B0503020204020204" pitchFamily="34" charset="-122"/>
              </a:rPr>
              <a:t>40</a:t>
            </a:r>
            <a:r>
              <a:rPr lang="zh-CN" altLang="en-US" sz="1800" dirty="0">
                <a:solidFill>
                  <a:schemeClr val="tx1"/>
                </a:solidFill>
                <a:latin typeface="+mn-ea"/>
                <a:ea typeface="+mn-ea"/>
                <a:sym typeface="微软雅黑" panose="020B0503020204020204" pitchFamily="34" charset="-122"/>
              </a:rPr>
              <a:t>年的伟大实践中得来的，是在中华人民共和国成立近</a:t>
            </a:r>
            <a:r>
              <a:rPr lang="en-US" altLang="zh-CN" sz="1800" dirty="0">
                <a:solidFill>
                  <a:schemeClr val="tx1"/>
                </a:solidFill>
                <a:latin typeface="+mn-ea"/>
                <a:ea typeface="+mn-ea"/>
                <a:sym typeface="微软雅黑" panose="020B0503020204020204" pitchFamily="34" charset="-122"/>
              </a:rPr>
              <a:t>70</a:t>
            </a:r>
            <a:r>
              <a:rPr lang="zh-CN" altLang="en-US" sz="1800" dirty="0">
                <a:solidFill>
                  <a:schemeClr val="tx1"/>
                </a:solidFill>
                <a:latin typeface="+mn-ea"/>
                <a:ea typeface="+mn-ea"/>
                <a:sym typeface="微软雅黑" panose="020B0503020204020204" pitchFamily="34" charset="-122"/>
              </a:rPr>
              <a:t>年的持续探索中得来的，是在我们党领导人民进行伟大社会革命</a:t>
            </a:r>
            <a:r>
              <a:rPr lang="en-US" altLang="zh-CN" sz="1800" dirty="0">
                <a:solidFill>
                  <a:schemeClr val="tx1"/>
                </a:solidFill>
                <a:latin typeface="+mn-ea"/>
                <a:ea typeface="+mn-ea"/>
                <a:sym typeface="微软雅黑" panose="020B0503020204020204" pitchFamily="34" charset="-122"/>
              </a:rPr>
              <a:t>97</a:t>
            </a:r>
            <a:r>
              <a:rPr lang="zh-CN" altLang="en-US" sz="1800" dirty="0">
                <a:solidFill>
                  <a:schemeClr val="tx1"/>
                </a:solidFill>
                <a:latin typeface="+mn-ea"/>
                <a:ea typeface="+mn-ea"/>
                <a:sym typeface="微软雅黑" panose="020B0503020204020204" pitchFamily="34" charset="-122"/>
              </a:rPr>
              <a:t>年的实践中得来的，是在近代以来中华民族由衰到盛</a:t>
            </a:r>
            <a:r>
              <a:rPr lang="en-US" altLang="zh-CN" sz="1800" dirty="0">
                <a:solidFill>
                  <a:schemeClr val="tx1"/>
                </a:solidFill>
                <a:latin typeface="+mn-ea"/>
                <a:ea typeface="+mn-ea"/>
                <a:sym typeface="微软雅黑" panose="020B0503020204020204" pitchFamily="34" charset="-122"/>
              </a:rPr>
              <a:t>170</a:t>
            </a:r>
            <a:r>
              <a:rPr lang="zh-CN" altLang="en-US" sz="1800" dirty="0">
                <a:solidFill>
                  <a:schemeClr val="tx1"/>
                </a:solidFill>
                <a:latin typeface="+mn-ea"/>
                <a:ea typeface="+mn-ea"/>
                <a:sym typeface="微软雅黑" panose="020B0503020204020204" pitchFamily="34" charset="-122"/>
              </a:rPr>
              <a:t>多年的历史进程中得来的，是对中华文明</a:t>
            </a:r>
            <a:r>
              <a:rPr lang="en-US" altLang="zh-CN" sz="1800" dirty="0">
                <a:solidFill>
                  <a:schemeClr val="tx1"/>
                </a:solidFill>
                <a:latin typeface="+mn-ea"/>
                <a:ea typeface="+mn-ea"/>
                <a:sym typeface="微软雅黑" panose="020B0503020204020204" pitchFamily="34" charset="-122"/>
              </a:rPr>
              <a:t>5000</a:t>
            </a:r>
            <a:r>
              <a:rPr lang="zh-CN" altLang="en-US" sz="1800" dirty="0">
                <a:solidFill>
                  <a:schemeClr val="tx1"/>
                </a:solidFill>
                <a:latin typeface="+mn-ea"/>
                <a:ea typeface="+mn-ea"/>
                <a:sym typeface="微软雅黑" panose="020B0503020204020204" pitchFamily="34" charset="-122"/>
              </a:rPr>
              <a:t>多年的传承发展中得来的，是党和人民历经千辛万苦、付出各种代价取得的宝贵成果</a:t>
            </a:r>
            <a:r>
              <a:rPr lang="zh-CN" altLang="en-US" sz="1800" dirty="0" smtClean="0">
                <a:solidFill>
                  <a:schemeClr val="tx1"/>
                </a:solidFill>
                <a:latin typeface="+mn-ea"/>
                <a:ea typeface="+mn-ea"/>
                <a:sym typeface="微软雅黑" panose="020B0503020204020204" pitchFamily="34" charset="-122"/>
              </a:rPr>
              <a:t>。</a:t>
            </a:r>
            <a:endParaRPr lang="en-US" altLang="zh-CN" sz="1800" dirty="0" smtClean="0">
              <a:solidFill>
                <a:schemeClr val="tx1"/>
              </a:solidFill>
              <a:latin typeface="+mn-ea"/>
              <a:ea typeface="+mn-ea"/>
              <a:sym typeface="微软雅黑" panose="020B0503020204020204" pitchFamily="34" charset="-122"/>
            </a:endParaRPr>
          </a:p>
          <a:p>
            <a:pPr marL="285750" indent="-285750" algn="just" defTabSz="1218565" fontAlgn="auto">
              <a:lnSpc>
                <a:spcPct val="110000"/>
              </a:lnSpc>
              <a:spcAft>
                <a:spcPts val="0"/>
              </a:spcAft>
              <a:buFont typeface="Wingdings" panose="05000000000000000000" pitchFamily="2" charset="2"/>
              <a:buChar char="p"/>
              <a:defRPr/>
            </a:pPr>
            <a:endParaRPr lang="en-US" altLang="zh-CN" sz="600" dirty="0" smtClean="0">
              <a:solidFill>
                <a:schemeClr val="tx1"/>
              </a:solidFill>
              <a:latin typeface="+mn-ea"/>
              <a:ea typeface="+mn-ea"/>
              <a:sym typeface="微软雅黑" panose="020B0503020204020204" pitchFamily="34" charset="-122"/>
            </a:endParaRPr>
          </a:p>
          <a:p>
            <a:pPr marL="285750" indent="-285750" algn="just" defTabSz="1218565" fontAlgn="auto">
              <a:lnSpc>
                <a:spcPct val="110000"/>
              </a:lnSpc>
              <a:spcAft>
                <a:spcPts val="0"/>
              </a:spcAft>
              <a:buFont typeface="Wingdings" panose="05000000000000000000" pitchFamily="2" charset="2"/>
              <a:buChar char="p"/>
              <a:defRPr/>
            </a:pPr>
            <a:r>
              <a:rPr lang="zh-CN" altLang="en-US" sz="1800" dirty="0">
                <a:solidFill>
                  <a:schemeClr val="tx1"/>
                </a:solidFill>
                <a:latin typeface="+mn-ea"/>
                <a:ea typeface="+mn-ea"/>
                <a:sym typeface="微软雅黑" panose="020B0503020204020204" pitchFamily="34" charset="-122"/>
              </a:rPr>
              <a:t>习近平同志有时也将中国特色社会主义放到人类社会发展的大的历史视野中来讲。</a:t>
            </a:r>
          </a:p>
        </p:txBody>
      </p:sp>
      <p:pic>
        <p:nvPicPr>
          <p:cNvPr id="45080" name="图片 42"/>
          <p:cNvPicPr>
            <a:picLocks noChangeAspect="1"/>
          </p:cNvPicPr>
          <p:nvPr/>
        </p:nvPicPr>
        <p:blipFill>
          <a:blip r:embed="rId8"/>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46082"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46083"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三、习近平新时代中国特色社会主义思想的理论品格</a:t>
            </a:r>
          </a:p>
        </p:txBody>
      </p:sp>
      <p:sp>
        <p:nvSpPr>
          <p:cNvPr id="11" name="圆角矩形 10"/>
          <p:cNvSpPr/>
          <p:nvPr/>
        </p:nvSpPr>
        <p:spPr>
          <a:xfrm>
            <a:off x="315913" y="1762125"/>
            <a:ext cx="11517312"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4117975" y="1393825"/>
            <a:ext cx="3883025"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4117975" y="1420813"/>
            <a:ext cx="3775075"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（三）高度的文化自觉</a:t>
            </a:r>
          </a:p>
        </p:txBody>
      </p:sp>
      <p:sp>
        <p:nvSpPr>
          <p:cNvPr id="19" name="圆角矩形 18"/>
          <p:cNvSpPr/>
          <p:nvPr/>
        </p:nvSpPr>
        <p:spPr>
          <a:xfrm>
            <a:off x="4035425" y="2881313"/>
            <a:ext cx="6415088" cy="1966912"/>
          </a:xfrm>
          <a:prstGeom prst="round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1218565" fontAlgn="auto">
              <a:spcBef>
                <a:spcPts val="0"/>
              </a:spcBef>
              <a:spcAft>
                <a:spcPts val="0"/>
              </a:spcAft>
              <a:defRPr/>
            </a:pPr>
            <a:endParaRPr lang="zh-CN" altLang="en-US" sz="4800"/>
          </a:p>
        </p:txBody>
      </p:sp>
      <p:sp>
        <p:nvSpPr>
          <p:cNvPr id="20" name="双括号 19"/>
          <p:cNvSpPr/>
          <p:nvPr/>
        </p:nvSpPr>
        <p:spPr>
          <a:xfrm>
            <a:off x="3967163" y="2827338"/>
            <a:ext cx="6559550" cy="2092325"/>
          </a:xfrm>
          <a:prstGeom prst="bracketPair">
            <a:avLst/>
          </a:prstGeom>
          <a:ln>
            <a:solidFill>
              <a:srgbClr val="C00000"/>
            </a:solidFill>
          </a:ln>
        </p:spPr>
        <p:style>
          <a:lnRef idx="1">
            <a:schemeClr val="accent5"/>
          </a:lnRef>
          <a:fillRef idx="0">
            <a:schemeClr val="accent5"/>
          </a:fillRef>
          <a:effectRef idx="0">
            <a:schemeClr val="accent5"/>
          </a:effectRef>
          <a:fontRef idx="minor">
            <a:schemeClr val="tx1"/>
          </a:fontRef>
        </p:style>
        <p:txBody>
          <a:bodyPr anchor="ctr"/>
          <a:lstStyle/>
          <a:p>
            <a:pPr algn="ctr" defTabSz="1218565" fontAlgn="auto">
              <a:spcBef>
                <a:spcPts val="0"/>
              </a:spcBef>
              <a:spcAft>
                <a:spcPts val="0"/>
              </a:spcAft>
              <a:defRPr/>
            </a:pPr>
            <a:endParaRPr lang="zh-CN" altLang="en-US" sz="4800"/>
          </a:p>
        </p:txBody>
      </p:sp>
      <p:grpSp>
        <p:nvGrpSpPr>
          <p:cNvPr id="46089" name="组合 20"/>
          <p:cNvGrpSpPr>
            <a:grpSpLocks/>
          </p:cNvGrpSpPr>
          <p:nvPr/>
        </p:nvGrpSpPr>
        <p:grpSpPr bwMode="auto">
          <a:xfrm>
            <a:off x="925513" y="2312988"/>
            <a:ext cx="2185987" cy="3233737"/>
            <a:chOff x="2345252" y="1046433"/>
            <a:chExt cx="3358318" cy="4737148"/>
          </a:xfrm>
        </p:grpSpPr>
        <p:sp>
          <p:nvSpPr>
            <p:cNvPr id="22" name="剪去单角的矩形 4"/>
            <p:cNvSpPr/>
            <p:nvPr/>
          </p:nvSpPr>
          <p:spPr>
            <a:xfrm>
              <a:off x="2345252" y="1046433"/>
              <a:ext cx="3358318" cy="4737148"/>
            </a:xfrm>
            <a:prstGeom prst="snip1Rect">
              <a:avLst/>
            </a:prstGeom>
            <a:solidFill>
              <a:srgbClr val="FFFFF5"/>
            </a:solidFill>
            <a:ln>
              <a:solidFill>
                <a:srgbClr val="FFFFFF"/>
              </a:solidFill>
            </a:ln>
            <a:effectLst>
              <a:outerShdw blurRad="50800" dist="63500" dir="300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23" name="矩形 22"/>
            <p:cNvSpPr/>
            <p:nvPr/>
          </p:nvSpPr>
          <p:spPr>
            <a:xfrm>
              <a:off x="2640354" y="1716192"/>
              <a:ext cx="2746163" cy="748828"/>
            </a:xfrm>
            <a:prstGeom prst="rect">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十九大报告</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2759859" y="5004522"/>
              <a:ext cx="2519348" cy="104649"/>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25" name="矩形 24"/>
            <p:cNvSpPr/>
            <p:nvPr/>
          </p:nvSpPr>
          <p:spPr>
            <a:xfrm>
              <a:off x="2759859" y="5248704"/>
              <a:ext cx="2519348" cy="102324"/>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31" name="矩形 30"/>
            <p:cNvSpPr/>
            <p:nvPr/>
          </p:nvSpPr>
          <p:spPr>
            <a:xfrm>
              <a:off x="2650110" y="2804550"/>
              <a:ext cx="2726652" cy="658130"/>
            </a:xfrm>
            <a:prstGeom prst="rect">
              <a:avLst/>
            </a:prstGeom>
            <a:ln>
              <a:solidFill>
                <a:srgbClr val="FFFFFF"/>
              </a:solidFill>
            </a:ln>
          </p:spPr>
          <p:txBody>
            <a:bodyPr>
              <a:spAutoFit/>
            </a:bodyPr>
            <a:lstStyle/>
            <a:p>
              <a:pPr algn="ctr" defTabSz="1218565" fontAlgn="auto">
                <a:lnSpc>
                  <a:spcPct val="150000"/>
                </a:lnSpc>
                <a:spcBef>
                  <a:spcPts val="0"/>
                </a:spcBef>
                <a:spcAft>
                  <a:spcPts val="0"/>
                </a:spcAft>
                <a:defRPr/>
              </a:pP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2759859" y="4760338"/>
              <a:ext cx="2519348" cy="104651"/>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36" name="矩形 35"/>
            <p:cNvSpPr/>
            <p:nvPr/>
          </p:nvSpPr>
          <p:spPr>
            <a:xfrm>
              <a:off x="2759859" y="4285926"/>
              <a:ext cx="2519348" cy="104651"/>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37" name="矩形 36"/>
            <p:cNvSpPr/>
            <p:nvPr/>
          </p:nvSpPr>
          <p:spPr>
            <a:xfrm>
              <a:off x="2759859" y="4530109"/>
              <a:ext cx="2519348" cy="102324"/>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sp>
          <p:nvSpPr>
            <p:cNvPr id="38" name="矩形 37"/>
            <p:cNvSpPr/>
            <p:nvPr/>
          </p:nvSpPr>
          <p:spPr>
            <a:xfrm>
              <a:off x="2759859" y="4041744"/>
              <a:ext cx="2519348" cy="104649"/>
            </a:xfrm>
            <a:prstGeom prst="rect">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cs typeface="+mn-ea"/>
                <a:sym typeface="+mn-lt"/>
              </a:endParaRPr>
            </a:p>
          </p:txBody>
        </p:sp>
      </p:grpSp>
      <p:grpSp>
        <p:nvGrpSpPr>
          <p:cNvPr id="46090" name="组合 38"/>
          <p:cNvGrpSpPr>
            <a:grpSpLocks/>
          </p:cNvGrpSpPr>
          <p:nvPr/>
        </p:nvGrpSpPr>
        <p:grpSpPr bwMode="auto">
          <a:xfrm>
            <a:off x="2328863" y="3251200"/>
            <a:ext cx="1836737" cy="1103313"/>
            <a:chOff x="2601684" y="2879581"/>
            <a:chExt cx="1812473" cy="735338"/>
          </a:xfrm>
        </p:grpSpPr>
        <p:sp>
          <p:nvSpPr>
            <p:cNvPr id="46093" name="Line 65"/>
            <p:cNvSpPr>
              <a:spLocks noChangeShapeType="1"/>
            </p:cNvSpPr>
            <p:nvPr/>
          </p:nvSpPr>
          <p:spPr bwMode="auto">
            <a:xfrm flipH="1">
              <a:off x="3537324" y="2890426"/>
              <a:ext cx="876833" cy="2279"/>
            </a:xfrm>
            <a:prstGeom prst="line">
              <a:avLst/>
            </a:prstGeom>
            <a:noFill/>
            <a:ln w="19050">
              <a:solidFill>
                <a:srgbClr val="960816"/>
              </a:solidFill>
              <a:round/>
              <a:headEnd type="oval" w="med" len="med"/>
              <a:tailEnd/>
            </a:ln>
          </p:spPr>
          <p:txBody>
            <a:bodyPr lIns="91404" tIns="45701" rIns="91404" bIns="45701"/>
            <a:lstStyle/>
            <a:p>
              <a:endParaRPr lang="zh-CN" altLang="en-US"/>
            </a:p>
          </p:txBody>
        </p:sp>
        <p:cxnSp>
          <p:nvCxnSpPr>
            <p:cNvPr id="43" name="直接连接符 42"/>
            <p:cNvCxnSpPr/>
            <p:nvPr/>
          </p:nvCxnSpPr>
          <p:spPr>
            <a:xfrm flipV="1">
              <a:off x="2601684" y="2879581"/>
              <a:ext cx="947749" cy="735338"/>
            </a:xfrm>
            <a:prstGeom prst="line">
              <a:avLst/>
            </a:prstGeom>
            <a:ln w="19050">
              <a:solidFill>
                <a:srgbClr val="960816"/>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4286250" y="3036888"/>
            <a:ext cx="6043613" cy="1631950"/>
          </a:xfrm>
          <a:prstGeom prst="rect">
            <a:avLst/>
          </a:prstGeom>
        </p:spPr>
        <p:txBody>
          <a:bodyPr>
            <a:spAutoFit/>
          </a:bodyPr>
          <a:lstStyle/>
          <a:p>
            <a:pPr algn="just" defTabSz="1218565" fontAlgn="auto">
              <a:lnSpc>
                <a:spcPct val="125000"/>
              </a:lnSpc>
              <a:spcBef>
                <a:spcPts val="0"/>
              </a:spcBef>
              <a:spcAft>
                <a:spcPts val="0"/>
              </a:spcAft>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中国特色社会主义文化，源自于中华民族五千多年文明历史所孕育的中华优秀传统文化，熔铸于党领导人民在革命、建设、改革中创造的革命文化和社会主义先进文化，植根于中国特色社会主义伟大实践</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p>
        </p:txBody>
      </p:sp>
      <p:pic>
        <p:nvPicPr>
          <p:cNvPr id="46092" name="图片 45"/>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27" presetClass="emph" presetSubtype="0" fill="remove" grpId="1" nodeType="afterEffect">
                                  <p:stCondLst>
                                    <p:cond delay="0"/>
                                  </p:stCondLst>
                                  <p:childTnLst>
                                    <p:animClr clrSpc="rgb" dir="cw">
                                      <p:cBhvr override="childStyle">
                                        <p:cTn id="14" dur="250" autoRev="1" fill="remove"/>
                                        <p:tgtEl>
                                          <p:spTgt spid="19"/>
                                        </p:tgtEl>
                                        <p:attrNameLst>
                                          <p:attrName>style.color</p:attrName>
                                        </p:attrNameLst>
                                      </p:cBhvr>
                                      <p:to>
                                        <a:schemeClr val="bg1"/>
                                      </p:to>
                                    </p:animClr>
                                    <p:animClr clrSpc="rgb" dir="cw">
                                      <p:cBhvr>
                                        <p:cTn id="15" dur="250" autoRev="1" fill="remove"/>
                                        <p:tgtEl>
                                          <p:spTgt spid="19"/>
                                        </p:tgtEl>
                                        <p:attrNameLst>
                                          <p:attrName>fillcolor</p:attrName>
                                        </p:attrNameLst>
                                      </p:cBhvr>
                                      <p:to>
                                        <a:schemeClr val="bg1"/>
                                      </p:to>
                                    </p:animClr>
                                    <p:set>
                                      <p:cBhvr>
                                        <p:cTn id="16" dur="250" autoRev="1" fill="remove"/>
                                        <p:tgtEl>
                                          <p:spTgt spid="19"/>
                                        </p:tgtEl>
                                        <p:attrNameLst>
                                          <p:attrName>fill.type</p:attrName>
                                        </p:attrNameLst>
                                      </p:cBhvr>
                                      <p:to>
                                        <p:strVal val="solid"/>
                                      </p:to>
                                    </p:set>
                                    <p:set>
                                      <p:cBhvr>
                                        <p:cTn id="17" dur="250" autoRev="1" fill="remove"/>
                                        <p:tgtEl>
                                          <p:spTgt spid="19"/>
                                        </p:tgtEl>
                                        <p:attrNameLst>
                                          <p:attrName>fill.on</p:attrName>
                                        </p:attrNameLst>
                                      </p:cBhvr>
                                      <p:to>
                                        <p:strVal val="true"/>
                                      </p:to>
                                    </p:set>
                                  </p:childTnLst>
                                </p:cTn>
                              </p:par>
                            </p:childTnLst>
                          </p:cTn>
                        </p:par>
                        <p:par>
                          <p:cTn id="18" fill="hold">
                            <p:stCondLst>
                              <p:cond delay="1500"/>
                            </p:stCondLst>
                            <p:childTnLst>
                              <p:par>
                                <p:cTn id="19" presetID="14" presetClass="entr" presetSubtype="10" fill="hold" grpId="2"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500"/>
                                        <p:tgtEl>
                                          <p:spTgt spid="19"/>
                                        </p:tgtEl>
                                      </p:cBhvr>
                                    </p:animEffect>
                                  </p:childTnLst>
                                </p:cTn>
                              </p:par>
                            </p:childTnLst>
                          </p:cTn>
                        </p:par>
                        <p:par>
                          <p:cTn id="22" fill="hold">
                            <p:stCondLst>
                              <p:cond delay="2000"/>
                            </p:stCondLst>
                            <p:childTnLst>
                              <p:par>
                                <p:cTn id="23" presetID="26" presetClass="emph" presetSubtype="0" fill="hold" grpId="3" nodeType="afterEffect">
                                  <p:stCondLst>
                                    <p:cond delay="0"/>
                                  </p:stCondLst>
                                  <p:childTnLst>
                                    <p:animEffect transition="out" filter="fade">
                                      <p:cBhvr>
                                        <p:cTn id="24" dur="500" tmFilter="0, 0; .2, .5; .8, .5; 1, 0"/>
                                        <p:tgtEl>
                                          <p:spTgt spid="19"/>
                                        </p:tgtEl>
                                      </p:cBhvr>
                                    </p:animEffect>
                                    <p:animScale>
                                      <p:cBhvr>
                                        <p:cTn id="25"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bldLvl="0" animBg="1"/>
      <p:bldP spid="19" grpId="2" bldLvl="0" animBg="1"/>
      <p:bldP spid="19" grpId="3" bldLvl="0" animBg="1"/>
      <p:bldP spid="2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47106"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47107"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三、习近平新时代中国特色社会主义思想的理论品格</a:t>
            </a:r>
          </a:p>
        </p:txBody>
      </p:sp>
      <p:sp>
        <p:nvSpPr>
          <p:cNvPr id="11" name="圆角矩形 10"/>
          <p:cNvSpPr/>
          <p:nvPr/>
        </p:nvSpPr>
        <p:spPr>
          <a:xfrm>
            <a:off x="315913" y="1762125"/>
            <a:ext cx="11517312"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4117975" y="1393825"/>
            <a:ext cx="3883025"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4117975" y="1420813"/>
            <a:ext cx="3775075"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（四）鲜明的主体意识</a:t>
            </a:r>
          </a:p>
        </p:txBody>
      </p:sp>
      <p:sp>
        <p:nvSpPr>
          <p:cNvPr id="26" name="矩形 25"/>
          <p:cNvSpPr/>
          <p:nvPr/>
        </p:nvSpPr>
        <p:spPr>
          <a:xfrm>
            <a:off x="2090738" y="4840288"/>
            <a:ext cx="8882062" cy="1016000"/>
          </a:xfrm>
          <a:prstGeom prst="rect">
            <a:avLst/>
          </a:prstGeom>
          <a:noFill/>
          <a:ln w="9525">
            <a:solidFill>
              <a:srgbClr val="C00000"/>
            </a:solidFill>
            <a:miter/>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just" defTabSz="1218565">
              <a:lnSpc>
                <a:spcPct val="150000"/>
              </a:lnSpc>
              <a:spcBef>
                <a:spcPts val="0"/>
              </a:spcBef>
              <a:spcAft>
                <a:spcPts val="0"/>
              </a:spcAft>
              <a:buFont typeface="Arial" panose="020B0604020202020204" pitchFamily="34" charset="0"/>
              <a:buNone/>
              <a:defRPr/>
            </a:pPr>
            <a:r>
              <a:rPr lang="zh-CN" altLang="en-US" sz="2000" dirty="0">
                <a:solidFill>
                  <a:schemeClr val="tx1">
                    <a:lumMod val="75000"/>
                    <a:lumOff val="25000"/>
                  </a:schemeClr>
                </a:solidFill>
                <a:latin typeface="+mn-ea"/>
                <a:sym typeface="+mn-ea"/>
              </a:rPr>
              <a:t>我国坚定不移地走自己的路，不看别人的脸色行事，也不照抄照搬别国模式，这就是鲜明的主体意识。</a:t>
            </a:r>
            <a:endParaRPr lang="en-US" altLang="zh-CN" sz="2000" noProof="1">
              <a:solidFill>
                <a:srgbClr val="000000"/>
              </a:solidFill>
              <a:latin typeface="+mn-ea"/>
            </a:endParaRPr>
          </a:p>
        </p:txBody>
      </p:sp>
      <p:grpSp>
        <p:nvGrpSpPr>
          <p:cNvPr id="27" name="组合 26"/>
          <p:cNvGrpSpPr>
            <a:grpSpLocks/>
          </p:cNvGrpSpPr>
          <p:nvPr/>
        </p:nvGrpSpPr>
        <p:grpSpPr bwMode="auto">
          <a:xfrm rot="-5400000">
            <a:off x="4132263" y="-1081087"/>
            <a:ext cx="3197225" cy="9985375"/>
            <a:chOff x="1805" y="2490"/>
            <a:chExt cx="5035" cy="12468"/>
          </a:xfrm>
        </p:grpSpPr>
        <p:sp>
          <p:nvSpPr>
            <p:cNvPr id="47117" name="Freeform 76"/>
            <p:cNvSpPr>
              <a:spLocks noChangeArrowheads="1"/>
            </p:cNvSpPr>
            <p:nvPr/>
          </p:nvSpPr>
          <p:spPr bwMode="auto">
            <a:xfrm>
              <a:off x="1805" y="2490"/>
              <a:ext cx="1813" cy="1375"/>
            </a:xfrm>
            <a:custGeom>
              <a:avLst/>
              <a:gdLst>
                <a:gd name="T0" fmla="*/ 1007045 w 104"/>
                <a:gd name="T1" fmla="*/ 11049 h 79"/>
                <a:gd name="T2" fmla="*/ 973846 w 104"/>
                <a:gd name="T3" fmla="*/ 0 h 79"/>
                <a:gd name="T4" fmla="*/ 0 w 104"/>
                <a:gd name="T5" fmla="*/ 0 h 79"/>
                <a:gd name="T6" fmla="*/ 0 w 104"/>
                <a:gd name="T7" fmla="*/ 872837 h 79"/>
                <a:gd name="T8" fmla="*/ 1150909 w 104"/>
                <a:gd name="T9" fmla="*/ 872837 h 79"/>
                <a:gd name="T10" fmla="*/ 1150909 w 104"/>
                <a:gd name="T11" fmla="*/ 187826 h 79"/>
                <a:gd name="T12" fmla="*/ 1007045 w 104"/>
                <a:gd name="T13" fmla="*/ 11049 h 79"/>
                <a:gd name="T14" fmla="*/ 0 60000 65536"/>
                <a:gd name="T15" fmla="*/ 0 60000 65536"/>
                <a:gd name="T16" fmla="*/ 0 60000 65536"/>
                <a:gd name="T17" fmla="*/ 0 60000 65536"/>
                <a:gd name="T18" fmla="*/ 0 60000 65536"/>
                <a:gd name="T19" fmla="*/ 0 60000 65536"/>
                <a:gd name="T20" fmla="*/ 0 60000 65536"/>
                <a:gd name="T21" fmla="*/ 0 w 104"/>
                <a:gd name="T22" fmla="*/ 0 h 79"/>
                <a:gd name="T23" fmla="*/ 104 w 104"/>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79">
                  <a:moveTo>
                    <a:pt x="91" y="1"/>
                  </a:moveTo>
                  <a:cubicBezTo>
                    <a:pt x="90" y="1"/>
                    <a:pt x="89" y="0"/>
                    <a:pt x="88" y="0"/>
                  </a:cubicBezTo>
                  <a:cubicBezTo>
                    <a:pt x="0" y="0"/>
                    <a:pt x="0" y="0"/>
                    <a:pt x="0" y="0"/>
                  </a:cubicBezTo>
                  <a:cubicBezTo>
                    <a:pt x="0" y="79"/>
                    <a:pt x="0" y="79"/>
                    <a:pt x="0" y="79"/>
                  </a:cubicBezTo>
                  <a:cubicBezTo>
                    <a:pt x="104" y="79"/>
                    <a:pt x="104" y="79"/>
                    <a:pt x="104" y="79"/>
                  </a:cubicBezTo>
                  <a:cubicBezTo>
                    <a:pt x="104" y="17"/>
                    <a:pt x="104" y="17"/>
                    <a:pt x="104" y="17"/>
                  </a:cubicBezTo>
                  <a:cubicBezTo>
                    <a:pt x="104" y="9"/>
                    <a:pt x="98" y="2"/>
                    <a:pt x="91" y="1"/>
                  </a:cubicBezTo>
                  <a:close/>
                </a:path>
              </a:pathLst>
            </a:custGeom>
            <a:gradFill rotWithShape="0">
              <a:gsLst>
                <a:gs pos="0">
                  <a:srgbClr val="E30000"/>
                </a:gs>
                <a:gs pos="100000">
                  <a:srgbClr val="760303"/>
                </a:gs>
              </a:gsLst>
              <a:lin ang="8100000"/>
            </a:gradFill>
            <a:ln w="9525">
              <a:noFill/>
              <a:miter lim="800000"/>
              <a:headEnd/>
              <a:tailEnd/>
            </a:ln>
          </p:spPr>
          <p:txBody>
            <a:bodyPr/>
            <a:lstStyle/>
            <a:p>
              <a:endParaRPr lang="zh-CN" altLang="en-US" sz="1800">
                <a:latin typeface="Calibri" pitchFamily="34" charset="0"/>
              </a:endParaRPr>
            </a:p>
          </p:txBody>
        </p:sp>
        <p:sp>
          <p:nvSpPr>
            <p:cNvPr id="47118" name="Freeform 78"/>
            <p:cNvSpPr>
              <a:spLocks noChangeArrowheads="1"/>
            </p:cNvSpPr>
            <p:nvPr/>
          </p:nvSpPr>
          <p:spPr bwMode="auto">
            <a:xfrm>
              <a:off x="3390" y="2490"/>
              <a:ext cx="1865" cy="4428"/>
            </a:xfrm>
            <a:custGeom>
              <a:avLst/>
              <a:gdLst>
                <a:gd name="T0" fmla="*/ 1184379 w 107"/>
                <a:gd name="T1" fmla="*/ 2811614 h 254"/>
                <a:gd name="T2" fmla="*/ 1040482 w 107"/>
                <a:gd name="T3" fmla="*/ 2634504 h 254"/>
                <a:gd name="T4" fmla="*/ 1040482 w 107"/>
                <a:gd name="T5" fmla="*/ 2092106 h 254"/>
                <a:gd name="T6" fmla="*/ 1040482 w 107"/>
                <a:gd name="T7" fmla="*/ 1948205 h 254"/>
                <a:gd name="T8" fmla="*/ 1040482 w 107"/>
                <a:gd name="T9" fmla="*/ 963033 h 254"/>
                <a:gd name="T10" fmla="*/ 1040482 w 107"/>
                <a:gd name="T11" fmla="*/ 498121 h 254"/>
                <a:gd name="T12" fmla="*/ 974069 w 107"/>
                <a:gd name="T13" fmla="*/ 376358 h 254"/>
                <a:gd name="T14" fmla="*/ 918724 w 107"/>
                <a:gd name="T15" fmla="*/ 354219 h 254"/>
                <a:gd name="T16" fmla="*/ 0 w 107"/>
                <a:gd name="T17" fmla="*/ 0 h 254"/>
                <a:gd name="T18" fmla="*/ 0 w 107"/>
                <a:gd name="T19" fmla="*/ 11069 h 254"/>
                <a:gd name="T20" fmla="*/ 143897 w 107"/>
                <a:gd name="T21" fmla="*/ 188179 h 254"/>
                <a:gd name="T22" fmla="*/ 143897 w 107"/>
                <a:gd name="T23" fmla="*/ 730577 h 254"/>
                <a:gd name="T24" fmla="*/ 143897 w 107"/>
                <a:gd name="T25" fmla="*/ 874478 h 254"/>
                <a:gd name="T26" fmla="*/ 143897 w 107"/>
                <a:gd name="T27" fmla="*/ 1859650 h 254"/>
                <a:gd name="T28" fmla="*/ 143897 w 107"/>
                <a:gd name="T29" fmla="*/ 2324563 h 254"/>
                <a:gd name="T30" fmla="*/ 210310 w 107"/>
                <a:gd name="T31" fmla="*/ 2446326 h 254"/>
                <a:gd name="T32" fmla="*/ 265655 w 107"/>
                <a:gd name="T33" fmla="*/ 2468464 h 254"/>
                <a:gd name="T34" fmla="*/ 1184379 w 107"/>
                <a:gd name="T35" fmla="*/ 2811614 h 2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254"/>
                <a:gd name="T56" fmla="*/ 107 w 107"/>
                <a:gd name="T57" fmla="*/ 254 h 2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254">
                  <a:moveTo>
                    <a:pt x="107" y="254"/>
                  </a:moveTo>
                  <a:cubicBezTo>
                    <a:pt x="100" y="252"/>
                    <a:pt x="94" y="246"/>
                    <a:pt x="94" y="238"/>
                  </a:cubicBezTo>
                  <a:cubicBezTo>
                    <a:pt x="94" y="189"/>
                    <a:pt x="94" y="189"/>
                    <a:pt x="94" y="189"/>
                  </a:cubicBezTo>
                  <a:cubicBezTo>
                    <a:pt x="94" y="176"/>
                    <a:pt x="94" y="176"/>
                    <a:pt x="94" y="176"/>
                  </a:cubicBezTo>
                  <a:cubicBezTo>
                    <a:pt x="94" y="87"/>
                    <a:pt x="94" y="87"/>
                    <a:pt x="94" y="87"/>
                  </a:cubicBezTo>
                  <a:cubicBezTo>
                    <a:pt x="94" y="45"/>
                    <a:pt x="94" y="45"/>
                    <a:pt x="94" y="45"/>
                  </a:cubicBezTo>
                  <a:cubicBezTo>
                    <a:pt x="94" y="40"/>
                    <a:pt x="92" y="36"/>
                    <a:pt x="88" y="34"/>
                  </a:cubicBezTo>
                  <a:cubicBezTo>
                    <a:pt x="83" y="32"/>
                    <a:pt x="83" y="32"/>
                    <a:pt x="83" y="32"/>
                  </a:cubicBezTo>
                  <a:cubicBezTo>
                    <a:pt x="0" y="0"/>
                    <a:pt x="0" y="0"/>
                    <a:pt x="0" y="0"/>
                  </a:cubicBezTo>
                  <a:cubicBezTo>
                    <a:pt x="0" y="1"/>
                    <a:pt x="0" y="1"/>
                    <a:pt x="0" y="1"/>
                  </a:cubicBezTo>
                  <a:cubicBezTo>
                    <a:pt x="7" y="2"/>
                    <a:pt x="13" y="9"/>
                    <a:pt x="13" y="17"/>
                  </a:cubicBezTo>
                  <a:cubicBezTo>
                    <a:pt x="13" y="66"/>
                    <a:pt x="13" y="66"/>
                    <a:pt x="13" y="66"/>
                  </a:cubicBezTo>
                  <a:cubicBezTo>
                    <a:pt x="13" y="79"/>
                    <a:pt x="13" y="79"/>
                    <a:pt x="13" y="79"/>
                  </a:cubicBezTo>
                  <a:cubicBezTo>
                    <a:pt x="13" y="168"/>
                    <a:pt x="13" y="168"/>
                    <a:pt x="13" y="168"/>
                  </a:cubicBezTo>
                  <a:cubicBezTo>
                    <a:pt x="13" y="210"/>
                    <a:pt x="13" y="210"/>
                    <a:pt x="13" y="210"/>
                  </a:cubicBezTo>
                  <a:cubicBezTo>
                    <a:pt x="13" y="214"/>
                    <a:pt x="15" y="218"/>
                    <a:pt x="19" y="221"/>
                  </a:cubicBezTo>
                  <a:cubicBezTo>
                    <a:pt x="24" y="223"/>
                    <a:pt x="24" y="223"/>
                    <a:pt x="24" y="223"/>
                  </a:cubicBezTo>
                  <a:cubicBezTo>
                    <a:pt x="107" y="254"/>
                    <a:pt x="107" y="254"/>
                    <a:pt x="107" y="254"/>
                  </a:cubicBezTo>
                  <a:close/>
                </a:path>
              </a:pathLst>
            </a:custGeom>
            <a:gradFill rotWithShape="0">
              <a:gsLst>
                <a:gs pos="0">
                  <a:srgbClr val="E30000"/>
                </a:gs>
                <a:gs pos="100000">
                  <a:srgbClr val="760303"/>
                </a:gs>
              </a:gsLst>
              <a:lin ang="8100000"/>
            </a:gradFill>
            <a:ln w="9525">
              <a:noFill/>
              <a:miter lim="800000"/>
              <a:headEnd/>
              <a:tailEnd/>
            </a:ln>
          </p:spPr>
          <p:txBody>
            <a:bodyPr/>
            <a:lstStyle/>
            <a:p>
              <a:endParaRPr lang="zh-CN" altLang="en-US" sz="1800">
                <a:latin typeface="Calibri" pitchFamily="34" charset="0"/>
              </a:endParaRPr>
            </a:p>
          </p:txBody>
        </p:sp>
        <p:sp>
          <p:nvSpPr>
            <p:cNvPr id="47119" name="Freeform 78"/>
            <p:cNvSpPr>
              <a:spLocks noChangeArrowheads="1"/>
            </p:cNvSpPr>
            <p:nvPr/>
          </p:nvSpPr>
          <p:spPr bwMode="auto">
            <a:xfrm>
              <a:off x="3390" y="6495"/>
              <a:ext cx="1865" cy="4428"/>
            </a:xfrm>
            <a:custGeom>
              <a:avLst/>
              <a:gdLst>
                <a:gd name="T0" fmla="*/ 1184379 w 107"/>
                <a:gd name="T1" fmla="*/ 2811614 h 254"/>
                <a:gd name="T2" fmla="*/ 1040482 w 107"/>
                <a:gd name="T3" fmla="*/ 2634504 h 254"/>
                <a:gd name="T4" fmla="*/ 1040482 w 107"/>
                <a:gd name="T5" fmla="*/ 2092106 h 254"/>
                <a:gd name="T6" fmla="*/ 1040482 w 107"/>
                <a:gd name="T7" fmla="*/ 1948205 h 254"/>
                <a:gd name="T8" fmla="*/ 1040482 w 107"/>
                <a:gd name="T9" fmla="*/ 963033 h 254"/>
                <a:gd name="T10" fmla="*/ 1040482 w 107"/>
                <a:gd name="T11" fmla="*/ 498121 h 254"/>
                <a:gd name="T12" fmla="*/ 974069 w 107"/>
                <a:gd name="T13" fmla="*/ 376358 h 254"/>
                <a:gd name="T14" fmla="*/ 918724 w 107"/>
                <a:gd name="T15" fmla="*/ 354219 h 254"/>
                <a:gd name="T16" fmla="*/ 0 w 107"/>
                <a:gd name="T17" fmla="*/ 0 h 254"/>
                <a:gd name="T18" fmla="*/ 0 w 107"/>
                <a:gd name="T19" fmla="*/ 11069 h 254"/>
                <a:gd name="T20" fmla="*/ 143897 w 107"/>
                <a:gd name="T21" fmla="*/ 188179 h 254"/>
                <a:gd name="T22" fmla="*/ 143897 w 107"/>
                <a:gd name="T23" fmla="*/ 730577 h 254"/>
                <a:gd name="T24" fmla="*/ 143897 w 107"/>
                <a:gd name="T25" fmla="*/ 874478 h 254"/>
                <a:gd name="T26" fmla="*/ 143897 w 107"/>
                <a:gd name="T27" fmla="*/ 1859650 h 254"/>
                <a:gd name="T28" fmla="*/ 143897 w 107"/>
                <a:gd name="T29" fmla="*/ 2324563 h 254"/>
                <a:gd name="T30" fmla="*/ 210310 w 107"/>
                <a:gd name="T31" fmla="*/ 2446326 h 254"/>
                <a:gd name="T32" fmla="*/ 265655 w 107"/>
                <a:gd name="T33" fmla="*/ 2468464 h 254"/>
                <a:gd name="T34" fmla="*/ 1184379 w 107"/>
                <a:gd name="T35" fmla="*/ 2811614 h 2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254"/>
                <a:gd name="T56" fmla="*/ 107 w 107"/>
                <a:gd name="T57" fmla="*/ 254 h 2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254">
                  <a:moveTo>
                    <a:pt x="107" y="254"/>
                  </a:moveTo>
                  <a:cubicBezTo>
                    <a:pt x="100" y="252"/>
                    <a:pt x="94" y="246"/>
                    <a:pt x="94" y="238"/>
                  </a:cubicBezTo>
                  <a:cubicBezTo>
                    <a:pt x="94" y="189"/>
                    <a:pt x="94" y="189"/>
                    <a:pt x="94" y="189"/>
                  </a:cubicBezTo>
                  <a:cubicBezTo>
                    <a:pt x="94" y="176"/>
                    <a:pt x="94" y="176"/>
                    <a:pt x="94" y="176"/>
                  </a:cubicBezTo>
                  <a:cubicBezTo>
                    <a:pt x="94" y="87"/>
                    <a:pt x="94" y="87"/>
                    <a:pt x="94" y="87"/>
                  </a:cubicBezTo>
                  <a:cubicBezTo>
                    <a:pt x="94" y="45"/>
                    <a:pt x="94" y="45"/>
                    <a:pt x="94" y="45"/>
                  </a:cubicBezTo>
                  <a:cubicBezTo>
                    <a:pt x="94" y="40"/>
                    <a:pt x="92" y="36"/>
                    <a:pt x="88" y="34"/>
                  </a:cubicBezTo>
                  <a:cubicBezTo>
                    <a:pt x="83" y="32"/>
                    <a:pt x="83" y="32"/>
                    <a:pt x="83" y="32"/>
                  </a:cubicBezTo>
                  <a:cubicBezTo>
                    <a:pt x="0" y="0"/>
                    <a:pt x="0" y="0"/>
                    <a:pt x="0" y="0"/>
                  </a:cubicBezTo>
                  <a:cubicBezTo>
                    <a:pt x="0" y="1"/>
                    <a:pt x="0" y="1"/>
                    <a:pt x="0" y="1"/>
                  </a:cubicBezTo>
                  <a:cubicBezTo>
                    <a:pt x="7" y="2"/>
                    <a:pt x="13" y="9"/>
                    <a:pt x="13" y="17"/>
                  </a:cubicBezTo>
                  <a:cubicBezTo>
                    <a:pt x="13" y="66"/>
                    <a:pt x="13" y="66"/>
                    <a:pt x="13" y="66"/>
                  </a:cubicBezTo>
                  <a:cubicBezTo>
                    <a:pt x="13" y="79"/>
                    <a:pt x="13" y="79"/>
                    <a:pt x="13" y="79"/>
                  </a:cubicBezTo>
                  <a:cubicBezTo>
                    <a:pt x="13" y="168"/>
                    <a:pt x="13" y="168"/>
                    <a:pt x="13" y="168"/>
                  </a:cubicBezTo>
                  <a:cubicBezTo>
                    <a:pt x="13" y="210"/>
                    <a:pt x="13" y="210"/>
                    <a:pt x="13" y="210"/>
                  </a:cubicBezTo>
                  <a:cubicBezTo>
                    <a:pt x="13" y="214"/>
                    <a:pt x="15" y="218"/>
                    <a:pt x="19" y="221"/>
                  </a:cubicBezTo>
                  <a:cubicBezTo>
                    <a:pt x="24" y="223"/>
                    <a:pt x="24" y="223"/>
                    <a:pt x="24" y="223"/>
                  </a:cubicBezTo>
                  <a:cubicBezTo>
                    <a:pt x="107" y="254"/>
                    <a:pt x="107" y="254"/>
                    <a:pt x="107" y="254"/>
                  </a:cubicBezTo>
                  <a:close/>
                </a:path>
              </a:pathLst>
            </a:custGeom>
            <a:gradFill rotWithShape="0">
              <a:gsLst>
                <a:gs pos="0">
                  <a:srgbClr val="E30000"/>
                </a:gs>
                <a:gs pos="100000">
                  <a:srgbClr val="760303"/>
                </a:gs>
              </a:gsLst>
              <a:lin ang="8100000"/>
            </a:gradFill>
            <a:ln w="9525">
              <a:noFill/>
              <a:miter lim="800000"/>
              <a:headEnd/>
              <a:tailEnd/>
            </a:ln>
          </p:spPr>
          <p:txBody>
            <a:bodyPr/>
            <a:lstStyle/>
            <a:p>
              <a:endParaRPr lang="zh-CN" altLang="en-US" sz="1800">
                <a:latin typeface="Calibri" pitchFamily="34" charset="0"/>
              </a:endParaRPr>
            </a:p>
          </p:txBody>
        </p:sp>
        <p:sp>
          <p:nvSpPr>
            <p:cNvPr id="47120" name="Freeform 78"/>
            <p:cNvSpPr>
              <a:spLocks noChangeArrowheads="1"/>
            </p:cNvSpPr>
            <p:nvPr/>
          </p:nvSpPr>
          <p:spPr bwMode="auto">
            <a:xfrm>
              <a:off x="3390" y="10530"/>
              <a:ext cx="1865" cy="4428"/>
            </a:xfrm>
            <a:custGeom>
              <a:avLst/>
              <a:gdLst>
                <a:gd name="T0" fmla="*/ 1184379 w 107"/>
                <a:gd name="T1" fmla="*/ 2811614 h 254"/>
                <a:gd name="T2" fmla="*/ 1040482 w 107"/>
                <a:gd name="T3" fmla="*/ 2634504 h 254"/>
                <a:gd name="T4" fmla="*/ 1040482 w 107"/>
                <a:gd name="T5" fmla="*/ 2092106 h 254"/>
                <a:gd name="T6" fmla="*/ 1040482 w 107"/>
                <a:gd name="T7" fmla="*/ 1948205 h 254"/>
                <a:gd name="T8" fmla="*/ 1040482 w 107"/>
                <a:gd name="T9" fmla="*/ 963033 h 254"/>
                <a:gd name="T10" fmla="*/ 1040482 w 107"/>
                <a:gd name="T11" fmla="*/ 498121 h 254"/>
                <a:gd name="T12" fmla="*/ 974069 w 107"/>
                <a:gd name="T13" fmla="*/ 376358 h 254"/>
                <a:gd name="T14" fmla="*/ 918724 w 107"/>
                <a:gd name="T15" fmla="*/ 354219 h 254"/>
                <a:gd name="T16" fmla="*/ 0 w 107"/>
                <a:gd name="T17" fmla="*/ 0 h 254"/>
                <a:gd name="T18" fmla="*/ 0 w 107"/>
                <a:gd name="T19" fmla="*/ 11069 h 254"/>
                <a:gd name="T20" fmla="*/ 143897 w 107"/>
                <a:gd name="T21" fmla="*/ 188179 h 254"/>
                <a:gd name="T22" fmla="*/ 143897 w 107"/>
                <a:gd name="T23" fmla="*/ 730577 h 254"/>
                <a:gd name="T24" fmla="*/ 143897 w 107"/>
                <a:gd name="T25" fmla="*/ 874478 h 254"/>
                <a:gd name="T26" fmla="*/ 143897 w 107"/>
                <a:gd name="T27" fmla="*/ 1859650 h 254"/>
                <a:gd name="T28" fmla="*/ 143897 w 107"/>
                <a:gd name="T29" fmla="*/ 2324563 h 254"/>
                <a:gd name="T30" fmla="*/ 210310 w 107"/>
                <a:gd name="T31" fmla="*/ 2446326 h 254"/>
                <a:gd name="T32" fmla="*/ 265655 w 107"/>
                <a:gd name="T33" fmla="*/ 2468464 h 254"/>
                <a:gd name="T34" fmla="*/ 1184379 w 107"/>
                <a:gd name="T35" fmla="*/ 2811614 h 2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254"/>
                <a:gd name="T56" fmla="*/ 107 w 107"/>
                <a:gd name="T57" fmla="*/ 254 h 2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254">
                  <a:moveTo>
                    <a:pt x="107" y="254"/>
                  </a:moveTo>
                  <a:cubicBezTo>
                    <a:pt x="100" y="252"/>
                    <a:pt x="94" y="246"/>
                    <a:pt x="94" y="238"/>
                  </a:cubicBezTo>
                  <a:cubicBezTo>
                    <a:pt x="94" y="189"/>
                    <a:pt x="94" y="189"/>
                    <a:pt x="94" y="189"/>
                  </a:cubicBezTo>
                  <a:cubicBezTo>
                    <a:pt x="94" y="176"/>
                    <a:pt x="94" y="176"/>
                    <a:pt x="94" y="176"/>
                  </a:cubicBezTo>
                  <a:cubicBezTo>
                    <a:pt x="94" y="87"/>
                    <a:pt x="94" y="87"/>
                    <a:pt x="94" y="87"/>
                  </a:cubicBezTo>
                  <a:cubicBezTo>
                    <a:pt x="94" y="45"/>
                    <a:pt x="94" y="45"/>
                    <a:pt x="94" y="45"/>
                  </a:cubicBezTo>
                  <a:cubicBezTo>
                    <a:pt x="94" y="40"/>
                    <a:pt x="92" y="36"/>
                    <a:pt x="88" y="34"/>
                  </a:cubicBezTo>
                  <a:cubicBezTo>
                    <a:pt x="83" y="32"/>
                    <a:pt x="83" y="32"/>
                    <a:pt x="83" y="32"/>
                  </a:cubicBezTo>
                  <a:cubicBezTo>
                    <a:pt x="0" y="0"/>
                    <a:pt x="0" y="0"/>
                    <a:pt x="0" y="0"/>
                  </a:cubicBezTo>
                  <a:cubicBezTo>
                    <a:pt x="0" y="1"/>
                    <a:pt x="0" y="1"/>
                    <a:pt x="0" y="1"/>
                  </a:cubicBezTo>
                  <a:cubicBezTo>
                    <a:pt x="7" y="2"/>
                    <a:pt x="13" y="9"/>
                    <a:pt x="13" y="17"/>
                  </a:cubicBezTo>
                  <a:cubicBezTo>
                    <a:pt x="13" y="66"/>
                    <a:pt x="13" y="66"/>
                    <a:pt x="13" y="66"/>
                  </a:cubicBezTo>
                  <a:cubicBezTo>
                    <a:pt x="13" y="79"/>
                    <a:pt x="13" y="79"/>
                    <a:pt x="13" y="79"/>
                  </a:cubicBezTo>
                  <a:cubicBezTo>
                    <a:pt x="13" y="168"/>
                    <a:pt x="13" y="168"/>
                    <a:pt x="13" y="168"/>
                  </a:cubicBezTo>
                  <a:cubicBezTo>
                    <a:pt x="13" y="210"/>
                    <a:pt x="13" y="210"/>
                    <a:pt x="13" y="210"/>
                  </a:cubicBezTo>
                  <a:cubicBezTo>
                    <a:pt x="13" y="214"/>
                    <a:pt x="15" y="218"/>
                    <a:pt x="19" y="221"/>
                  </a:cubicBezTo>
                  <a:cubicBezTo>
                    <a:pt x="24" y="223"/>
                    <a:pt x="24" y="223"/>
                    <a:pt x="24" y="223"/>
                  </a:cubicBezTo>
                  <a:cubicBezTo>
                    <a:pt x="107" y="254"/>
                    <a:pt x="107" y="254"/>
                    <a:pt x="107" y="254"/>
                  </a:cubicBezTo>
                  <a:close/>
                </a:path>
              </a:pathLst>
            </a:custGeom>
            <a:gradFill rotWithShape="0">
              <a:gsLst>
                <a:gs pos="0">
                  <a:srgbClr val="E30000"/>
                </a:gs>
                <a:gs pos="100000">
                  <a:srgbClr val="760303"/>
                </a:gs>
              </a:gsLst>
              <a:lin ang="8100000"/>
            </a:gradFill>
            <a:ln w="9525">
              <a:noFill/>
              <a:miter lim="800000"/>
              <a:headEnd/>
              <a:tailEnd/>
            </a:ln>
          </p:spPr>
          <p:txBody>
            <a:bodyPr/>
            <a:lstStyle/>
            <a:p>
              <a:endParaRPr lang="zh-CN" altLang="en-US" sz="1800">
                <a:latin typeface="Calibri" pitchFamily="34" charset="0"/>
              </a:endParaRPr>
            </a:p>
          </p:txBody>
        </p:sp>
        <p:sp>
          <p:nvSpPr>
            <p:cNvPr id="47121" name="Freeform 77"/>
            <p:cNvSpPr>
              <a:spLocks noChangeArrowheads="1"/>
            </p:cNvSpPr>
            <p:nvPr/>
          </p:nvSpPr>
          <p:spPr bwMode="auto">
            <a:xfrm>
              <a:off x="5028" y="13594"/>
              <a:ext cx="1812" cy="1363"/>
            </a:xfrm>
            <a:custGeom>
              <a:avLst/>
              <a:gdLst>
                <a:gd name="T0" fmla="*/ 1150909 w 104"/>
                <a:gd name="T1" fmla="*/ 0 h 78"/>
                <a:gd name="T2" fmla="*/ 254528 w 104"/>
                <a:gd name="T3" fmla="*/ 0 h 78"/>
                <a:gd name="T4" fmla="*/ 0 w 104"/>
                <a:gd name="T5" fmla="*/ 0 h 78"/>
                <a:gd name="T6" fmla="*/ 0 w 104"/>
                <a:gd name="T7" fmla="*/ 687653 h 78"/>
                <a:gd name="T8" fmla="*/ 143864 w 104"/>
                <a:gd name="T9" fmla="*/ 865112 h 78"/>
                <a:gd name="T10" fmla="*/ 188129 w 104"/>
                <a:gd name="T11" fmla="*/ 865112 h 78"/>
                <a:gd name="T12" fmla="*/ 254528 w 104"/>
                <a:gd name="T13" fmla="*/ 865112 h 78"/>
                <a:gd name="T14" fmla="*/ 1150909 w 104"/>
                <a:gd name="T15" fmla="*/ 865112 h 78"/>
                <a:gd name="T16" fmla="*/ 1150909 w 104"/>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78"/>
                <a:gd name="T29" fmla="*/ 104 w 10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78">
                  <a:moveTo>
                    <a:pt x="104" y="0"/>
                  </a:moveTo>
                  <a:cubicBezTo>
                    <a:pt x="23" y="0"/>
                    <a:pt x="23" y="0"/>
                    <a:pt x="23" y="0"/>
                  </a:cubicBezTo>
                  <a:cubicBezTo>
                    <a:pt x="0" y="0"/>
                    <a:pt x="0" y="0"/>
                    <a:pt x="0" y="0"/>
                  </a:cubicBezTo>
                  <a:cubicBezTo>
                    <a:pt x="0" y="62"/>
                    <a:pt x="0" y="62"/>
                    <a:pt x="0" y="62"/>
                  </a:cubicBezTo>
                  <a:cubicBezTo>
                    <a:pt x="0" y="70"/>
                    <a:pt x="6" y="76"/>
                    <a:pt x="13" y="78"/>
                  </a:cubicBezTo>
                  <a:cubicBezTo>
                    <a:pt x="14" y="78"/>
                    <a:pt x="15" y="78"/>
                    <a:pt x="17" y="78"/>
                  </a:cubicBezTo>
                  <a:cubicBezTo>
                    <a:pt x="23" y="78"/>
                    <a:pt x="23" y="78"/>
                    <a:pt x="23" y="78"/>
                  </a:cubicBezTo>
                  <a:cubicBezTo>
                    <a:pt x="104" y="78"/>
                    <a:pt x="104" y="78"/>
                    <a:pt x="104" y="78"/>
                  </a:cubicBezTo>
                  <a:lnTo>
                    <a:pt x="104" y="0"/>
                  </a:lnTo>
                  <a:close/>
                </a:path>
              </a:pathLst>
            </a:custGeom>
            <a:gradFill rotWithShape="0">
              <a:gsLst>
                <a:gs pos="0">
                  <a:srgbClr val="E30000"/>
                </a:gs>
                <a:gs pos="100000">
                  <a:srgbClr val="760303"/>
                </a:gs>
              </a:gsLst>
              <a:lin ang="8100000"/>
            </a:gradFill>
            <a:ln w="9525">
              <a:noFill/>
              <a:miter lim="800000"/>
              <a:headEnd/>
              <a:tailEnd/>
            </a:ln>
          </p:spPr>
          <p:txBody>
            <a:bodyPr/>
            <a:lstStyle/>
            <a:p>
              <a:endParaRPr lang="zh-CN" altLang="en-US" sz="1800">
                <a:latin typeface="Calibri" pitchFamily="34" charset="0"/>
              </a:endParaRPr>
            </a:p>
          </p:txBody>
        </p:sp>
      </p:grpSp>
      <p:sp>
        <p:nvSpPr>
          <p:cNvPr id="47113" name="文本框 44"/>
          <p:cNvSpPr txBox="1">
            <a:spLocks noChangeArrowheads="1"/>
          </p:cNvSpPr>
          <p:nvPr/>
        </p:nvSpPr>
        <p:spPr bwMode="auto">
          <a:xfrm>
            <a:off x="1252538" y="3582988"/>
            <a:ext cx="2524125" cy="708025"/>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a:ea typeface="微软雅黑"/>
                <a:cs typeface="微软雅黑"/>
              </a:rPr>
              <a:t>我国是一个大国，</a:t>
            </a:r>
            <a:endParaRPr lang="en-US" altLang="zh-CN" sz="2000" b="1">
              <a:solidFill>
                <a:schemeClr val="bg1"/>
              </a:solidFill>
              <a:latin typeface="微软雅黑"/>
              <a:ea typeface="微软雅黑"/>
              <a:cs typeface="微软雅黑"/>
            </a:endParaRPr>
          </a:p>
          <a:p>
            <a:pPr algn="ctr"/>
            <a:r>
              <a:rPr lang="zh-CN" altLang="en-US" sz="2000" b="1">
                <a:solidFill>
                  <a:schemeClr val="bg1"/>
                </a:solidFill>
                <a:latin typeface="微软雅黑"/>
                <a:ea typeface="微软雅黑"/>
                <a:cs typeface="微软雅黑"/>
              </a:rPr>
              <a:t>大国要有大国的担当</a:t>
            </a:r>
          </a:p>
        </p:txBody>
      </p:sp>
      <p:sp>
        <p:nvSpPr>
          <p:cNvPr id="47114" name="文本框 45"/>
          <p:cNvSpPr txBox="1">
            <a:spLocks noChangeArrowheads="1"/>
          </p:cNvSpPr>
          <p:nvPr/>
        </p:nvSpPr>
        <p:spPr bwMode="auto">
          <a:xfrm>
            <a:off x="4511675" y="3563938"/>
            <a:ext cx="2547938" cy="708025"/>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a:ea typeface="微软雅黑"/>
                <a:cs typeface="微软雅黑"/>
              </a:rPr>
              <a:t>鞋子合不合脚，</a:t>
            </a:r>
            <a:endParaRPr lang="en-US" altLang="zh-CN" sz="2000" b="1">
              <a:solidFill>
                <a:schemeClr val="bg1"/>
              </a:solidFill>
              <a:latin typeface="微软雅黑"/>
              <a:ea typeface="微软雅黑"/>
              <a:cs typeface="微软雅黑"/>
            </a:endParaRPr>
          </a:p>
          <a:p>
            <a:pPr algn="ctr"/>
            <a:r>
              <a:rPr lang="zh-CN" altLang="en-US" sz="2000" b="1">
                <a:solidFill>
                  <a:schemeClr val="bg1"/>
                </a:solidFill>
                <a:latin typeface="微软雅黑"/>
                <a:ea typeface="微软雅黑"/>
                <a:cs typeface="微软雅黑"/>
              </a:rPr>
              <a:t>自己穿了才知道</a:t>
            </a:r>
          </a:p>
        </p:txBody>
      </p:sp>
      <p:sp>
        <p:nvSpPr>
          <p:cNvPr id="47115" name="文本框 46"/>
          <p:cNvSpPr txBox="1">
            <a:spLocks noChangeArrowheads="1"/>
          </p:cNvSpPr>
          <p:nvPr/>
        </p:nvSpPr>
        <p:spPr bwMode="auto">
          <a:xfrm>
            <a:off x="7610475" y="3409950"/>
            <a:ext cx="2724150" cy="1016000"/>
          </a:xfrm>
          <a:prstGeom prst="rect">
            <a:avLst/>
          </a:prstGeom>
          <a:noFill/>
          <a:ln w="9525">
            <a:noFill/>
            <a:miter lim="800000"/>
            <a:headEnd/>
            <a:tailEnd/>
          </a:ln>
        </p:spPr>
        <p:txBody>
          <a:bodyPr>
            <a:spAutoFit/>
          </a:bodyPr>
          <a:lstStyle/>
          <a:p>
            <a:pPr algn="ctr"/>
            <a:r>
              <a:rPr lang="zh-CN" altLang="en-US" sz="2000" b="1">
                <a:solidFill>
                  <a:schemeClr val="bg1"/>
                </a:solidFill>
                <a:latin typeface="微软雅黑"/>
                <a:ea typeface="微软雅黑"/>
                <a:cs typeface="微软雅黑"/>
              </a:rPr>
              <a:t>一个国家的发展道路合不合适，只有这个国家的人民才最有发言权</a:t>
            </a:r>
          </a:p>
        </p:txBody>
      </p:sp>
      <p:pic>
        <p:nvPicPr>
          <p:cNvPr id="47116" name="图片 47"/>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trips(upRight)">
                                      <p:cBhvr>
                                        <p:cTn id="11"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48130"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48131"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三、习近平新时代中国特色社会主义思想的理论品格</a:t>
            </a:r>
          </a:p>
        </p:txBody>
      </p:sp>
      <p:sp>
        <p:nvSpPr>
          <p:cNvPr id="11" name="圆角矩形 10"/>
          <p:cNvSpPr/>
          <p:nvPr/>
        </p:nvSpPr>
        <p:spPr>
          <a:xfrm>
            <a:off x="315913" y="1762125"/>
            <a:ext cx="11636375" cy="495458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4117975" y="1393825"/>
            <a:ext cx="3883025"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4117975" y="1420813"/>
            <a:ext cx="3775075"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（五）科学的思想方法</a:t>
            </a:r>
          </a:p>
        </p:txBody>
      </p:sp>
      <p:sp>
        <p:nvSpPr>
          <p:cNvPr id="2" name="矩形 1"/>
          <p:cNvSpPr/>
          <p:nvPr/>
        </p:nvSpPr>
        <p:spPr>
          <a:xfrm>
            <a:off x="442913" y="2679700"/>
            <a:ext cx="2239962" cy="2894013"/>
          </a:xfrm>
          <a:prstGeom prst="rect">
            <a:avLst/>
          </a:prstGeom>
          <a:solidFill>
            <a:srgbClr val="BC0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p>
        </p:txBody>
      </p:sp>
      <p:sp>
        <p:nvSpPr>
          <p:cNvPr id="3" name="矩形 2"/>
          <p:cNvSpPr/>
          <p:nvPr/>
        </p:nvSpPr>
        <p:spPr>
          <a:xfrm>
            <a:off x="442913" y="2828925"/>
            <a:ext cx="2317750" cy="1422400"/>
          </a:xfrm>
          <a:prstGeom prst="rect">
            <a:avLst/>
          </a:prstGeom>
        </p:spPr>
        <p:txBody>
          <a:bodyPr>
            <a:spAutoFit/>
          </a:bodyPr>
          <a:lstStyle/>
          <a:p>
            <a:pPr defTabSz="1218565" fontAlgn="auto">
              <a:lnSpc>
                <a:spcPct val="150000"/>
              </a:lnSpc>
              <a:spcBef>
                <a:spcPts val="0"/>
              </a:spcBef>
              <a:spcAft>
                <a:spcPts val="0"/>
              </a:spcAft>
              <a:defRPr/>
            </a:pPr>
            <a:r>
              <a:rPr lang="zh-CN" altLang="zh-CN" sz="20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《习近平总书记系列重要讲话读本（</a:t>
            </a:r>
            <a:r>
              <a:rPr lang="en-US" altLang="zh-CN" sz="20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2016</a:t>
            </a:r>
            <a:r>
              <a:rPr lang="zh-CN" altLang="zh-CN" sz="20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年版）》</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3375025" y="3214688"/>
            <a:ext cx="2114550" cy="477837"/>
          </a:xfrm>
          <a:prstGeom prst="rect">
            <a:avLst/>
          </a:prstGeom>
        </p:spPr>
        <p:txBody>
          <a:bodyPr>
            <a:spAutoFit/>
          </a:bodyPr>
          <a:lstStyle/>
          <a:p>
            <a:pPr algn="just" defTabSz="1218565" fontAlgn="auto">
              <a:lnSpc>
                <a:spcPct val="125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总结了五</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大思维</a:t>
            </a:r>
          </a:p>
        </p:txBody>
      </p:sp>
      <p:grpSp>
        <p:nvGrpSpPr>
          <p:cNvPr id="48138" name="组合 9"/>
          <p:cNvGrpSpPr>
            <a:grpSpLocks/>
          </p:cNvGrpSpPr>
          <p:nvPr/>
        </p:nvGrpSpPr>
        <p:grpSpPr bwMode="auto">
          <a:xfrm>
            <a:off x="2455863" y="3398838"/>
            <a:ext cx="854075" cy="111125"/>
            <a:chOff x="3198795" y="3274753"/>
            <a:chExt cx="853056" cy="111432"/>
          </a:xfrm>
        </p:grpSpPr>
        <p:cxnSp>
          <p:nvCxnSpPr>
            <p:cNvPr id="5" name="直接连接符 4"/>
            <p:cNvCxnSpPr/>
            <p:nvPr/>
          </p:nvCxnSpPr>
          <p:spPr>
            <a:xfrm>
              <a:off x="3198795" y="3330468"/>
              <a:ext cx="7595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940859" y="3274753"/>
              <a:ext cx="110992" cy="111432"/>
            </a:xfrm>
            <a:prstGeom prst="ellipse">
              <a:avLst/>
            </a:prstGeom>
            <a:solidFill>
              <a:srgbClr val="BC0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p>
          </p:txBody>
        </p:sp>
      </p:grpSp>
      <p:sp>
        <p:nvSpPr>
          <p:cNvPr id="31" name="TextBox 53"/>
          <p:cNvSpPr txBox="1"/>
          <p:nvPr/>
        </p:nvSpPr>
        <p:spPr>
          <a:xfrm>
            <a:off x="3527425" y="3692525"/>
            <a:ext cx="1689100" cy="1963738"/>
          </a:xfrm>
          <a:prstGeom prst="rect">
            <a:avLst/>
          </a:prstGeom>
          <a:noFill/>
        </p:spPr>
        <p:txBody>
          <a:bodyPr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285750" indent="-285750" algn="just" defTabSz="1218565" fontAlgn="auto">
              <a:lnSpc>
                <a:spcPct val="125000"/>
              </a:lnSpc>
              <a:spcAft>
                <a:spcPts val="0"/>
              </a:spcAft>
              <a:buFont typeface="Wingdings" panose="05000000000000000000" pitchFamily="2" charset="2"/>
              <a:buChar char="p"/>
              <a:defRPr/>
            </a:pPr>
            <a:r>
              <a:rPr lang="zh-CN" altLang="en-US" sz="2000" dirty="0">
                <a:solidFill>
                  <a:schemeClr val="tx1"/>
                </a:solidFill>
                <a:latin typeface="+mn-ea"/>
                <a:ea typeface="+mn-ea"/>
              </a:rPr>
              <a:t>战略</a:t>
            </a:r>
            <a:r>
              <a:rPr lang="zh-CN" altLang="en-US" sz="2000" dirty="0" smtClean="0">
                <a:solidFill>
                  <a:schemeClr val="tx1"/>
                </a:solidFill>
                <a:latin typeface="+mn-ea"/>
                <a:ea typeface="+mn-ea"/>
              </a:rPr>
              <a:t>思维</a:t>
            </a:r>
            <a:endParaRPr lang="en-US" altLang="zh-CN" sz="2000" dirty="0" smtClean="0">
              <a:solidFill>
                <a:schemeClr val="tx1"/>
              </a:solidFill>
              <a:latin typeface="+mn-ea"/>
              <a:ea typeface="+mn-ea"/>
            </a:endParaRPr>
          </a:p>
          <a:p>
            <a:pPr marL="285750" indent="-285750" algn="just" defTabSz="1218565" fontAlgn="auto">
              <a:lnSpc>
                <a:spcPct val="125000"/>
              </a:lnSpc>
              <a:spcAft>
                <a:spcPts val="0"/>
              </a:spcAft>
              <a:buFont typeface="Wingdings" panose="05000000000000000000" pitchFamily="2" charset="2"/>
              <a:buChar char="p"/>
              <a:defRPr/>
            </a:pPr>
            <a:r>
              <a:rPr lang="zh-CN" altLang="en-US" sz="2000" dirty="0" smtClean="0">
                <a:solidFill>
                  <a:schemeClr val="tx1"/>
                </a:solidFill>
                <a:latin typeface="+mn-ea"/>
                <a:ea typeface="+mn-ea"/>
              </a:rPr>
              <a:t>历史思维</a:t>
            </a:r>
            <a:endParaRPr lang="en-US" altLang="zh-CN" sz="2000" dirty="0" smtClean="0">
              <a:solidFill>
                <a:schemeClr val="tx1"/>
              </a:solidFill>
              <a:latin typeface="+mn-ea"/>
              <a:ea typeface="+mn-ea"/>
            </a:endParaRPr>
          </a:p>
          <a:p>
            <a:pPr marL="285750" indent="-285750" algn="just" defTabSz="1218565" fontAlgn="auto">
              <a:lnSpc>
                <a:spcPct val="125000"/>
              </a:lnSpc>
              <a:spcAft>
                <a:spcPts val="0"/>
              </a:spcAft>
              <a:buFont typeface="Wingdings" panose="05000000000000000000" pitchFamily="2" charset="2"/>
              <a:buChar char="p"/>
              <a:defRPr/>
            </a:pPr>
            <a:r>
              <a:rPr lang="zh-CN" altLang="en-US" sz="2000" dirty="0" smtClean="0">
                <a:solidFill>
                  <a:schemeClr val="tx1"/>
                </a:solidFill>
                <a:latin typeface="+mn-ea"/>
                <a:ea typeface="+mn-ea"/>
              </a:rPr>
              <a:t>辩证思维</a:t>
            </a:r>
            <a:endParaRPr lang="en-US" altLang="zh-CN" sz="2000" dirty="0" smtClean="0">
              <a:solidFill>
                <a:schemeClr val="tx1"/>
              </a:solidFill>
              <a:latin typeface="+mn-ea"/>
              <a:ea typeface="+mn-ea"/>
            </a:endParaRPr>
          </a:p>
          <a:p>
            <a:pPr marL="285750" indent="-285750" algn="just" defTabSz="1218565" fontAlgn="auto">
              <a:lnSpc>
                <a:spcPct val="125000"/>
              </a:lnSpc>
              <a:spcAft>
                <a:spcPts val="0"/>
              </a:spcAft>
              <a:buFont typeface="Wingdings" panose="05000000000000000000" pitchFamily="2" charset="2"/>
              <a:buChar char="p"/>
              <a:defRPr/>
            </a:pPr>
            <a:r>
              <a:rPr lang="zh-CN" altLang="en-US" sz="2000" dirty="0" smtClean="0">
                <a:solidFill>
                  <a:schemeClr val="tx1"/>
                </a:solidFill>
                <a:latin typeface="+mn-ea"/>
                <a:ea typeface="+mn-ea"/>
              </a:rPr>
              <a:t>创新思维</a:t>
            </a:r>
            <a:endParaRPr lang="en-US" altLang="zh-CN" sz="2000" dirty="0" smtClean="0">
              <a:solidFill>
                <a:schemeClr val="tx1"/>
              </a:solidFill>
              <a:latin typeface="+mn-ea"/>
              <a:ea typeface="+mn-ea"/>
            </a:endParaRPr>
          </a:p>
          <a:p>
            <a:pPr marL="285750" indent="-285750" algn="just" defTabSz="1218565" fontAlgn="auto">
              <a:lnSpc>
                <a:spcPct val="125000"/>
              </a:lnSpc>
              <a:spcAft>
                <a:spcPts val="0"/>
              </a:spcAft>
              <a:buFont typeface="Wingdings" panose="05000000000000000000" pitchFamily="2" charset="2"/>
              <a:buChar char="p"/>
              <a:defRPr/>
            </a:pPr>
            <a:r>
              <a:rPr lang="zh-CN" altLang="en-US" sz="2000" dirty="0" smtClean="0">
                <a:solidFill>
                  <a:schemeClr val="tx1"/>
                </a:solidFill>
                <a:latin typeface="+mn-ea"/>
                <a:ea typeface="+mn-ea"/>
              </a:rPr>
              <a:t>底线</a:t>
            </a:r>
            <a:r>
              <a:rPr lang="zh-CN" altLang="en-US" sz="2000" dirty="0">
                <a:solidFill>
                  <a:schemeClr val="tx1"/>
                </a:solidFill>
                <a:latin typeface="+mn-ea"/>
                <a:ea typeface="+mn-ea"/>
              </a:rPr>
              <a:t>思维</a:t>
            </a:r>
            <a:endParaRPr lang="zh-CN" altLang="en-US" sz="2000" dirty="0">
              <a:solidFill>
                <a:schemeClr val="tx1"/>
              </a:solidFill>
              <a:latin typeface="+mn-ea"/>
              <a:ea typeface="+mn-ea"/>
              <a:sym typeface="微软雅黑" panose="020B0503020204020204" pitchFamily="34" charset="-122"/>
            </a:endParaRPr>
          </a:p>
        </p:txBody>
      </p:sp>
      <p:sp>
        <p:nvSpPr>
          <p:cNvPr id="34" name="矩形 33"/>
          <p:cNvSpPr/>
          <p:nvPr/>
        </p:nvSpPr>
        <p:spPr>
          <a:xfrm>
            <a:off x="5556250" y="2682875"/>
            <a:ext cx="2265363" cy="2894013"/>
          </a:xfrm>
          <a:prstGeom prst="rect">
            <a:avLst/>
          </a:prstGeom>
          <a:solidFill>
            <a:srgbClr val="BC0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p>
        </p:txBody>
      </p:sp>
      <p:sp>
        <p:nvSpPr>
          <p:cNvPr id="35" name="矩形 34"/>
          <p:cNvSpPr/>
          <p:nvPr/>
        </p:nvSpPr>
        <p:spPr>
          <a:xfrm>
            <a:off x="5735638" y="2790825"/>
            <a:ext cx="2141537" cy="1476375"/>
          </a:xfrm>
          <a:prstGeom prst="rect">
            <a:avLst/>
          </a:prstGeom>
        </p:spPr>
        <p:txBody>
          <a:bodyPr>
            <a:spAutoFit/>
          </a:bodyPr>
          <a:lstStyle/>
          <a:p>
            <a:pPr defTabSz="1218565" fontAlgn="auto">
              <a:lnSpc>
                <a:spcPct val="150000"/>
              </a:lnSpc>
              <a:spcBef>
                <a:spcPts val="0"/>
              </a:spcBef>
              <a:spcAft>
                <a:spcPts val="0"/>
              </a:spcAft>
              <a:defRPr/>
            </a:pPr>
            <a:r>
              <a:rPr lang="zh-CN" altLang="zh-CN" sz="20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习近平新时代中国特色社会主义思想三十讲</a:t>
            </a:r>
            <a:r>
              <a:rPr lang="zh-CN" altLang="zh-CN" sz="20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nvSpPr>
        <p:spPr>
          <a:xfrm>
            <a:off x="8596313" y="2589213"/>
            <a:ext cx="2741612" cy="1423987"/>
          </a:xfrm>
          <a:prstGeom prst="rect">
            <a:avLst/>
          </a:prstGeom>
        </p:spPr>
        <p:txBody>
          <a:bodyPr>
            <a:spAutoFit/>
          </a:bodyPr>
          <a:lstStyle/>
          <a:p>
            <a:pPr algn="just" defTabSz="1218565" fontAlgn="auto">
              <a:lnSpc>
                <a:spcPct val="110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第二十九讲“努力掌握马克思主义思想方法和工作方法”中，总结了八个方面</a:t>
            </a:r>
          </a:p>
        </p:txBody>
      </p:sp>
      <p:grpSp>
        <p:nvGrpSpPr>
          <p:cNvPr id="48143" name="组合 36"/>
          <p:cNvGrpSpPr>
            <a:grpSpLocks/>
          </p:cNvGrpSpPr>
          <p:nvPr/>
        </p:nvGrpSpPr>
        <p:grpSpPr bwMode="auto">
          <a:xfrm>
            <a:off x="7735888" y="3111500"/>
            <a:ext cx="852487" cy="111125"/>
            <a:chOff x="3198795" y="3274753"/>
            <a:chExt cx="853056" cy="111432"/>
          </a:xfrm>
        </p:grpSpPr>
        <p:cxnSp>
          <p:nvCxnSpPr>
            <p:cNvPr id="38" name="直接连接符 37"/>
            <p:cNvCxnSpPr/>
            <p:nvPr/>
          </p:nvCxnSpPr>
          <p:spPr>
            <a:xfrm>
              <a:off x="3198795" y="3330470"/>
              <a:ext cx="7593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3940652" y="3274753"/>
              <a:ext cx="111199" cy="111432"/>
            </a:xfrm>
            <a:prstGeom prst="ellipse">
              <a:avLst/>
            </a:prstGeom>
            <a:solidFill>
              <a:srgbClr val="BC0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p>
          </p:txBody>
        </p:sp>
      </p:grpSp>
      <p:sp>
        <p:nvSpPr>
          <p:cNvPr id="40" name="TextBox 53"/>
          <p:cNvSpPr txBox="1"/>
          <p:nvPr/>
        </p:nvSpPr>
        <p:spPr>
          <a:xfrm>
            <a:off x="7970838" y="4146550"/>
            <a:ext cx="2249487" cy="1630363"/>
          </a:xfrm>
          <a:prstGeom prst="rect">
            <a:avLst/>
          </a:prstGeom>
          <a:noFill/>
        </p:spPr>
        <p:txBody>
          <a:bodyPr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285750" indent="-285750" algn="just" defTabSz="1218565" fontAlgn="auto">
              <a:lnSpc>
                <a:spcPct val="125000"/>
              </a:lnSpc>
              <a:spcAft>
                <a:spcPts val="0"/>
              </a:spcAft>
              <a:buFont typeface="Wingdings" panose="05000000000000000000" pitchFamily="2" charset="2"/>
              <a:buChar char="p"/>
              <a:defRPr/>
            </a:pPr>
            <a:r>
              <a:rPr lang="zh-CN" altLang="en-US" sz="2000" dirty="0" smtClean="0">
                <a:solidFill>
                  <a:schemeClr val="tx1"/>
                </a:solidFill>
                <a:latin typeface="+mn-ea"/>
                <a:ea typeface="+mn-ea"/>
              </a:rPr>
              <a:t>坚持实事求是</a:t>
            </a:r>
            <a:endParaRPr lang="en-US" altLang="zh-CN" sz="2000" dirty="0" smtClean="0">
              <a:solidFill>
                <a:schemeClr val="tx1"/>
              </a:solidFill>
              <a:latin typeface="+mn-ea"/>
              <a:ea typeface="+mn-ea"/>
            </a:endParaRPr>
          </a:p>
          <a:p>
            <a:pPr marL="285750" indent="-285750" algn="just" defTabSz="1218565" fontAlgn="auto">
              <a:lnSpc>
                <a:spcPct val="125000"/>
              </a:lnSpc>
              <a:spcAft>
                <a:spcPts val="0"/>
              </a:spcAft>
              <a:buFont typeface="Wingdings" panose="05000000000000000000" pitchFamily="2" charset="2"/>
              <a:buChar char="p"/>
              <a:defRPr/>
            </a:pPr>
            <a:r>
              <a:rPr lang="zh-CN" altLang="en-US" sz="2000" dirty="0" smtClean="0">
                <a:solidFill>
                  <a:schemeClr val="tx1"/>
                </a:solidFill>
                <a:latin typeface="+mn-ea"/>
                <a:ea typeface="+mn-ea"/>
              </a:rPr>
              <a:t>坚持战略定力</a:t>
            </a:r>
            <a:endParaRPr lang="en-US" altLang="zh-CN" sz="2000" dirty="0" smtClean="0">
              <a:solidFill>
                <a:schemeClr val="tx1"/>
              </a:solidFill>
              <a:latin typeface="+mn-ea"/>
              <a:ea typeface="+mn-ea"/>
            </a:endParaRPr>
          </a:p>
          <a:p>
            <a:pPr marL="285750" indent="-285750" algn="just" defTabSz="1218565" fontAlgn="auto">
              <a:lnSpc>
                <a:spcPct val="125000"/>
              </a:lnSpc>
              <a:spcAft>
                <a:spcPts val="0"/>
              </a:spcAft>
              <a:buFont typeface="Wingdings" panose="05000000000000000000" pitchFamily="2" charset="2"/>
              <a:buChar char="p"/>
              <a:defRPr/>
            </a:pPr>
            <a:r>
              <a:rPr lang="zh-CN" altLang="en-US" sz="2000" dirty="0" smtClean="0">
                <a:solidFill>
                  <a:schemeClr val="tx1"/>
                </a:solidFill>
                <a:latin typeface="+mn-ea"/>
                <a:ea typeface="+mn-ea"/>
              </a:rPr>
              <a:t>坚持问题导向</a:t>
            </a:r>
            <a:endParaRPr lang="en-US" altLang="zh-CN" sz="2000" dirty="0" smtClean="0">
              <a:solidFill>
                <a:schemeClr val="tx1"/>
              </a:solidFill>
              <a:latin typeface="+mn-ea"/>
              <a:ea typeface="+mn-ea"/>
            </a:endParaRPr>
          </a:p>
          <a:p>
            <a:pPr marL="285750" indent="-285750" algn="just" defTabSz="1218565" fontAlgn="auto">
              <a:lnSpc>
                <a:spcPct val="125000"/>
              </a:lnSpc>
              <a:spcAft>
                <a:spcPts val="0"/>
              </a:spcAft>
              <a:buFont typeface="Wingdings" panose="05000000000000000000" pitchFamily="2" charset="2"/>
              <a:buChar char="p"/>
              <a:defRPr/>
            </a:pPr>
            <a:r>
              <a:rPr lang="zh-CN" altLang="en-US" sz="2000" dirty="0" smtClean="0">
                <a:solidFill>
                  <a:schemeClr val="tx1"/>
                </a:solidFill>
                <a:latin typeface="+mn-ea"/>
                <a:ea typeface="+mn-ea"/>
              </a:rPr>
              <a:t>坚持全面协调</a:t>
            </a:r>
            <a:endParaRPr lang="en-US" altLang="zh-CN" sz="2000" dirty="0" smtClean="0">
              <a:solidFill>
                <a:schemeClr val="tx1"/>
              </a:solidFill>
              <a:latin typeface="+mn-ea"/>
              <a:ea typeface="+mn-ea"/>
            </a:endParaRPr>
          </a:p>
        </p:txBody>
      </p:sp>
      <p:sp>
        <p:nvSpPr>
          <p:cNvPr id="15" name="矩形 14"/>
          <p:cNvSpPr/>
          <p:nvPr/>
        </p:nvSpPr>
        <p:spPr>
          <a:xfrm>
            <a:off x="9961563" y="4146550"/>
            <a:ext cx="2230437" cy="1630363"/>
          </a:xfrm>
          <a:prstGeom prst="rect">
            <a:avLst/>
          </a:prstGeom>
        </p:spPr>
        <p:txBody>
          <a:bodyPr>
            <a:spAutoFit/>
          </a:bodyPr>
          <a:lstStyle/>
          <a:p>
            <a:pPr marL="285750" indent="-285750" algn="just" defTabSz="1218565" fontAlgn="auto">
              <a:lnSpc>
                <a:spcPct val="125000"/>
              </a:lnSpc>
              <a:spcAft>
                <a:spcPts val="0"/>
              </a:spcAft>
              <a:buFont typeface="Wingdings" panose="05000000000000000000" pitchFamily="2" charset="2"/>
              <a:buChar char="p"/>
              <a:defRPr/>
            </a:pPr>
            <a:r>
              <a:rPr lang="zh-CN" altLang="en-US" sz="2000" dirty="0">
                <a:latin typeface="+mn-ea"/>
                <a:ea typeface="+mn-ea"/>
              </a:rPr>
              <a:t>坚持底线思维</a:t>
            </a:r>
            <a:endParaRPr lang="en-US" altLang="zh-CN" sz="2000" dirty="0">
              <a:latin typeface="+mn-ea"/>
              <a:ea typeface="+mn-ea"/>
            </a:endParaRPr>
          </a:p>
          <a:p>
            <a:pPr marL="285750" indent="-285750" algn="just" defTabSz="1218565" fontAlgn="auto">
              <a:lnSpc>
                <a:spcPct val="125000"/>
              </a:lnSpc>
              <a:spcAft>
                <a:spcPts val="0"/>
              </a:spcAft>
              <a:buFont typeface="Wingdings" panose="05000000000000000000" pitchFamily="2" charset="2"/>
              <a:buChar char="p"/>
              <a:defRPr/>
            </a:pPr>
            <a:r>
              <a:rPr lang="zh-CN" altLang="en-US" sz="2000" dirty="0">
                <a:latin typeface="+mn-ea"/>
                <a:ea typeface="+mn-ea"/>
              </a:rPr>
              <a:t>坚持调查研究</a:t>
            </a:r>
            <a:endParaRPr lang="en-US" altLang="zh-CN" sz="2000" dirty="0">
              <a:latin typeface="+mn-ea"/>
              <a:ea typeface="+mn-ea"/>
            </a:endParaRPr>
          </a:p>
          <a:p>
            <a:pPr marL="285750" indent="-285750" algn="just" defTabSz="1218565" fontAlgn="auto">
              <a:lnSpc>
                <a:spcPct val="125000"/>
              </a:lnSpc>
              <a:spcAft>
                <a:spcPts val="0"/>
              </a:spcAft>
              <a:buFont typeface="Wingdings" panose="05000000000000000000" pitchFamily="2" charset="2"/>
              <a:buChar char="p"/>
              <a:defRPr/>
            </a:pPr>
            <a:r>
              <a:rPr lang="zh-CN" altLang="en-US" sz="2000" dirty="0">
                <a:latin typeface="+mn-ea"/>
                <a:ea typeface="+mn-ea"/>
              </a:rPr>
              <a:t>坚持抓铁有痕</a:t>
            </a:r>
            <a:endParaRPr lang="en-US" altLang="zh-CN" sz="2000" dirty="0">
              <a:latin typeface="+mn-ea"/>
              <a:ea typeface="+mn-ea"/>
            </a:endParaRPr>
          </a:p>
          <a:p>
            <a:pPr marL="285750" indent="-285750" algn="just" defTabSz="1218565" fontAlgn="auto">
              <a:lnSpc>
                <a:spcPct val="125000"/>
              </a:lnSpc>
              <a:spcAft>
                <a:spcPts val="0"/>
              </a:spcAft>
              <a:buFont typeface="Wingdings" panose="05000000000000000000" pitchFamily="2" charset="2"/>
              <a:buChar char="p"/>
              <a:defRPr/>
            </a:pPr>
            <a:r>
              <a:rPr lang="zh-CN" altLang="en-US" sz="2000" dirty="0">
                <a:latin typeface="+mn-ea"/>
                <a:ea typeface="+mn-ea"/>
              </a:rPr>
              <a:t>坚持历史担当</a:t>
            </a:r>
            <a:endParaRPr lang="zh-CN" altLang="en-US" sz="2000" dirty="0">
              <a:latin typeface="+mn-ea"/>
              <a:ea typeface="+mn-ea"/>
              <a:sym typeface="微软雅黑" panose="020B0503020204020204" pitchFamily="34" charset="-122"/>
            </a:endParaRPr>
          </a:p>
        </p:txBody>
      </p:sp>
      <p:pic>
        <p:nvPicPr>
          <p:cNvPr id="48146" name="图片 40"/>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49154"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49155"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三、习近平新时代中国特色社会主义思想的理论品格</a:t>
            </a:r>
          </a:p>
        </p:txBody>
      </p:sp>
      <p:sp>
        <p:nvSpPr>
          <p:cNvPr id="11" name="圆角矩形 10"/>
          <p:cNvSpPr/>
          <p:nvPr/>
        </p:nvSpPr>
        <p:spPr>
          <a:xfrm>
            <a:off x="1198563" y="2295525"/>
            <a:ext cx="9621837" cy="3233738"/>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4148138" y="1927225"/>
            <a:ext cx="4376737"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4030663" y="1954213"/>
            <a:ext cx="4494212" cy="523875"/>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（六）返本开新的创造精神</a:t>
            </a:r>
          </a:p>
        </p:txBody>
      </p:sp>
      <p:sp>
        <p:nvSpPr>
          <p:cNvPr id="23" name="矩形 22"/>
          <p:cNvSpPr/>
          <p:nvPr/>
        </p:nvSpPr>
        <p:spPr>
          <a:xfrm>
            <a:off x="1355725" y="2986088"/>
            <a:ext cx="9307513" cy="2063750"/>
          </a:xfrm>
          <a:prstGeom prst="rect">
            <a:avLst/>
          </a:prstGeom>
        </p:spPr>
        <p:txBody>
          <a:bodyPr>
            <a:spAutoFit/>
          </a:bodyPr>
          <a:lstStyle/>
          <a:p>
            <a:pPr algn="just" defTabSz="1218565" fontAlgn="auto">
              <a:lnSpc>
                <a:spcPct val="150000"/>
              </a:lnSpc>
              <a:spcBef>
                <a:spcPts val="0"/>
              </a:spcBef>
              <a:spcAft>
                <a:spcPts val="0"/>
              </a:spcAft>
              <a:defRPr/>
            </a:pP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习近平新时代中国特色社会主义思想坚持了马克思、恩格斯创立的科学社会主义的基本原则，继承了马克思列宁主义、毛泽东思想、邓小平理论、“三个代表”重要思想、科学发展观，并在此基础上进行了综合创新，这是习近平新时代中国特色社会主义思想的理论品格。</a:t>
            </a:r>
            <a:endPar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9160" name="图片 23"/>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rcRect/>
          <a:stretch>
            <a:fillRect/>
          </a:stretch>
        </p:blipFill>
        <p:spPr bwMode="auto">
          <a:xfrm>
            <a:off x="7829550" y="773113"/>
            <a:ext cx="2857500" cy="1190625"/>
          </a:xfrm>
          <a:prstGeom prst="rect">
            <a:avLst/>
          </a:prstGeom>
          <a:noFill/>
          <a:ln w="9525">
            <a:noFill/>
            <a:miter lim="800000"/>
            <a:headEnd/>
            <a:tailEnd/>
          </a:ln>
        </p:spPr>
      </p:pic>
      <p:pic>
        <p:nvPicPr>
          <p:cNvPr id="9" name="图片 8"/>
          <p:cNvPicPr>
            <a:picLocks noChangeAspect="1"/>
          </p:cNvPicPr>
          <p:nvPr/>
        </p:nvPicPr>
        <p:blipFill>
          <a:blip r:embed="rId4"/>
          <a:srcRect b="67274"/>
          <a:stretch>
            <a:fillRect/>
          </a:stretch>
        </p:blipFill>
        <p:spPr bwMode="auto">
          <a:xfrm>
            <a:off x="0" y="0"/>
            <a:ext cx="9258300" cy="1893888"/>
          </a:xfrm>
          <a:prstGeom prst="rect">
            <a:avLst/>
          </a:prstGeom>
          <a:noFill/>
          <a:ln w="9525">
            <a:noFill/>
            <a:miter lim="800000"/>
            <a:headEnd/>
            <a:tailEnd/>
          </a:ln>
        </p:spPr>
      </p:pic>
      <p:sp>
        <p:nvSpPr>
          <p:cNvPr id="7" name="矩形 6"/>
          <p:cNvSpPr/>
          <p:nvPr/>
        </p:nvSpPr>
        <p:spPr>
          <a:xfrm>
            <a:off x="3775934" y="2470150"/>
            <a:ext cx="3701191" cy="1069845"/>
          </a:xfrm>
          <a:prstGeom prst="rect">
            <a:avLst/>
          </a:prstGeom>
        </p:spPr>
        <p:txBody>
          <a:bodyPr>
            <a:spAutoFit/>
          </a:bodyPr>
          <a:lstStyle/>
          <a:p>
            <a:pPr algn="ctr" defTabSz="1218565" fontAlgn="auto">
              <a:lnSpc>
                <a:spcPct val="150000"/>
              </a:lnSpc>
              <a:spcBef>
                <a:spcPts val="0"/>
              </a:spcBef>
              <a:spcAft>
                <a:spcPts val="0"/>
              </a:spcAft>
              <a:defRPr/>
            </a:pPr>
            <a:r>
              <a:rPr lang="zh-CN" altLang="en-US" sz="48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rPr>
              <a:t>谢</a:t>
            </a:r>
            <a:r>
              <a:rPr lang="zh-CN" altLang="en-US" sz="48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sym typeface="+mn-ea"/>
              </a:rPr>
              <a:t>谢大家！</a:t>
            </a:r>
            <a:endParaRPr lang="zh-CN" altLang="en-US" sz="4800" b="1" dirty="0">
              <a:gradFill>
                <a:gsLst>
                  <a:gs pos="0">
                    <a:srgbClr val="E30000"/>
                  </a:gs>
                  <a:gs pos="100000">
                    <a:srgbClr val="760303"/>
                  </a:gs>
                </a:gsLst>
                <a:lin ang="0" scaled="0"/>
              </a:gradFill>
              <a:latin typeface="微软雅黑" panose="020B0503020204020204" pitchFamily="34" charset="-122"/>
              <a:ea typeface="微软雅黑" panose="020B0503020204020204" pitchFamily="34" charset="-122"/>
            </a:endParaRPr>
          </a:p>
        </p:txBody>
      </p:sp>
      <p:pic>
        <p:nvPicPr>
          <p:cNvPr id="50180" name="PA_图片 6"/>
          <p:cNvPicPr>
            <a:picLocks noChangeAspect="1"/>
          </p:cNvPicPr>
          <p:nvPr>
            <p:custDataLst>
              <p:tags r:id="rId1"/>
            </p:custDataLst>
          </p:nvPr>
        </p:nvPicPr>
        <p:blipFill>
          <a:blip r:embed="rId5"/>
          <a:srcRect/>
          <a:stretch>
            <a:fillRect/>
          </a:stretch>
        </p:blipFill>
        <p:spPr bwMode="auto">
          <a:xfrm>
            <a:off x="0" y="5643563"/>
            <a:ext cx="12192000" cy="1214437"/>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ppt_w+.3"/>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17410"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17411" name="矩形 5"/>
          <p:cNvSpPr>
            <a:spLocks noChangeArrowheads="1"/>
          </p:cNvSpPr>
          <p:nvPr/>
        </p:nvSpPr>
        <p:spPr bwMode="auto">
          <a:xfrm>
            <a:off x="881063" y="258763"/>
            <a:ext cx="7761287"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66" name="圆角矩形 65"/>
          <p:cNvSpPr/>
          <p:nvPr/>
        </p:nvSpPr>
        <p:spPr>
          <a:xfrm>
            <a:off x="1023938" y="2243138"/>
            <a:ext cx="10406062" cy="1817687"/>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67" name="TextBox 9">
            <a:hlinkClick r:id="" action="ppaction://hlinkshowjump?jump=nextslide"/>
          </p:cNvPr>
          <p:cNvSpPr txBox="1"/>
          <p:nvPr/>
        </p:nvSpPr>
        <p:spPr>
          <a:xfrm>
            <a:off x="3871913" y="1873250"/>
            <a:ext cx="4165600" cy="579438"/>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9" name="矩形 8"/>
          <p:cNvSpPr/>
          <p:nvPr/>
        </p:nvSpPr>
        <p:spPr>
          <a:xfrm>
            <a:off x="4605338" y="1901825"/>
            <a:ext cx="2698750" cy="522288"/>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党的十九大报告</a:t>
            </a:r>
          </a:p>
        </p:txBody>
      </p:sp>
      <p:sp>
        <p:nvSpPr>
          <p:cNvPr id="10" name="矩形 9"/>
          <p:cNvSpPr/>
          <p:nvPr/>
        </p:nvSpPr>
        <p:spPr>
          <a:xfrm>
            <a:off x="1470025" y="2632075"/>
            <a:ext cx="9688513" cy="1246188"/>
          </a:xfrm>
          <a:prstGeom prst="rect">
            <a:avLst/>
          </a:prstGeom>
        </p:spPr>
        <p:txBody>
          <a:bodyPr>
            <a:spAutoFit/>
          </a:bodyPr>
          <a:lstStyle/>
          <a:p>
            <a:pPr algn="just" defTabSz="1218565" fontAlgn="auto">
              <a:lnSpc>
                <a:spcPct val="125000"/>
              </a:lnSpc>
              <a:spcBef>
                <a:spcPts val="0"/>
              </a:spcBef>
              <a:spcAft>
                <a:spcPts val="0"/>
              </a:spcAft>
              <a:defRP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新时代中国特色社会主义思想，是对马克思列宁主义、毛泽东思想、邓小平理论</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三个代表</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重要</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思想、科学发展观的继承和发展，是马克思主义中国化最新成果，是党和人民实践经验和集体智慧的</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结晶</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dirty="0">
              <a:latin typeface="微软雅黑" panose="020B0503020204020204" pitchFamily="34" charset="-122"/>
              <a:ea typeface="微软雅黑" panose="020B0503020204020204" pitchFamily="34" charset="-122"/>
            </a:endParaRPr>
          </a:p>
        </p:txBody>
      </p:sp>
      <p:sp>
        <p:nvSpPr>
          <p:cNvPr id="70" name="矩形 69"/>
          <p:cNvSpPr/>
          <p:nvPr/>
        </p:nvSpPr>
        <p:spPr>
          <a:xfrm>
            <a:off x="881063" y="4570413"/>
            <a:ext cx="10690225" cy="1246187"/>
          </a:xfrm>
          <a:prstGeom prst="rect">
            <a:avLst/>
          </a:prstGeom>
        </p:spPr>
        <p:txBody>
          <a:bodyPr>
            <a:spAutoFit/>
          </a:bodyPr>
          <a:lstStyle/>
          <a:p>
            <a:pPr algn="just" defTabSz="1218565" fontAlgn="auto">
              <a:lnSpc>
                <a:spcPct val="125000"/>
              </a:lnSpc>
              <a:spcBef>
                <a:spcPts val="0"/>
              </a:spcBef>
              <a:spcAft>
                <a:spcPts val="0"/>
              </a:spcAft>
              <a:defRPr/>
            </a:pPr>
            <a:r>
              <a:rPr lang="zh-CN" altLang="en-US" sz="2000" kern="100" dirty="0">
                <a:latin typeface="+mn-ea"/>
                <a:ea typeface="+mn-ea"/>
                <a:cs typeface="Times New Roman" panose="02020603050405020304" pitchFamily="18" charset="0"/>
              </a:rPr>
              <a:t>我们党的每一个理论创新成果都是集体智慧的结晶。同时，每一个理论创新成果都深深地打上了主要创立者个人工作经历的烙印</a:t>
            </a:r>
            <a:r>
              <a:rPr lang="zh-CN" altLang="en-US" sz="2000" kern="100" dirty="0">
                <a:latin typeface="+mn-ea"/>
                <a:ea typeface="+mn-ea"/>
                <a:cs typeface="Times New Roman" panose="02020603050405020304" pitchFamily="18" charset="0"/>
              </a:rPr>
              <a:t>。通过</a:t>
            </a:r>
            <a:r>
              <a:rPr lang="zh-CN" altLang="en-US" sz="2000" kern="100" dirty="0">
                <a:latin typeface="+mn-ea"/>
                <a:ea typeface="+mn-ea"/>
                <a:cs typeface="Times New Roman" panose="02020603050405020304" pitchFamily="18" charset="0"/>
              </a:rPr>
              <a:t>梳理习近平同志的工作经历，从中看与习近平新时代中国特色社会主义思想的联系，这也是一个很重要的学习角度。</a:t>
            </a:r>
            <a:endParaRPr lang="zh-CN" altLang="en-US" sz="2000" dirty="0">
              <a:latin typeface="+mn-ea"/>
              <a:ea typeface="+mn-ea"/>
            </a:endParaRPr>
          </a:p>
        </p:txBody>
      </p:sp>
      <p:pic>
        <p:nvPicPr>
          <p:cNvPr id="17417" name="图片 10"/>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18434"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18435"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11" name="圆角矩形 10"/>
          <p:cNvSpPr/>
          <p:nvPr/>
        </p:nvSpPr>
        <p:spPr>
          <a:xfrm>
            <a:off x="1165225" y="2252663"/>
            <a:ext cx="10406063" cy="3930650"/>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3538538" y="1884363"/>
            <a:ext cx="5419725" cy="579437"/>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3670300" y="1912938"/>
            <a:ext cx="4851400" cy="522287"/>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（一）梁家河：世界观的形成</a:t>
            </a:r>
            <a:endPar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endParaRPr>
          </a:p>
        </p:txBody>
      </p:sp>
      <p:sp>
        <p:nvSpPr>
          <p:cNvPr id="15" name="矩形 14"/>
          <p:cNvSpPr/>
          <p:nvPr/>
        </p:nvSpPr>
        <p:spPr>
          <a:xfrm>
            <a:off x="5292725" y="3354388"/>
            <a:ext cx="5329238" cy="1938337"/>
          </a:xfrm>
          <a:prstGeom prst="rect">
            <a:avLst/>
          </a:prstGeom>
        </p:spPr>
        <p:txBody>
          <a:bodyPr>
            <a:spAutoFit/>
          </a:bodyPr>
          <a:lstStyle/>
          <a:p>
            <a:pPr algn="just" defTabSz="1218565" fontAlgn="auto">
              <a:lnSpc>
                <a:spcPct val="150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对于这七年的工作，习近平同志曾经自己</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总结：</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defTabSz="1218565" fontAlgn="auto">
              <a:lnSpc>
                <a:spcPct val="150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“最大的收获有两点：一是让我懂得了什么叫实际，什么叫实事求是，什么叫群众。这是让我获益终生的东西。二是培养了我的自信心。”</a:t>
            </a:r>
            <a:endParaRPr lang="zh-CN" altLang="en-US" sz="2000" dirty="0">
              <a:latin typeface="微软雅黑" panose="020B0503020204020204" pitchFamily="34" charset="-122"/>
              <a:ea typeface="微软雅黑" panose="020B0503020204020204" pitchFamily="34" charset="-122"/>
            </a:endParaRPr>
          </a:p>
        </p:txBody>
      </p:sp>
      <p:pic>
        <p:nvPicPr>
          <p:cNvPr id="18440" name="图片 1"/>
          <p:cNvPicPr>
            <a:picLocks noChangeAspect="1"/>
          </p:cNvPicPr>
          <p:nvPr/>
        </p:nvPicPr>
        <p:blipFill>
          <a:blip r:embed="rId2"/>
          <a:srcRect/>
          <a:stretch>
            <a:fillRect/>
          </a:stretch>
        </p:blipFill>
        <p:spPr bwMode="auto">
          <a:xfrm>
            <a:off x="1752600" y="2565400"/>
            <a:ext cx="2590800" cy="3516313"/>
          </a:xfrm>
          <a:prstGeom prst="rect">
            <a:avLst/>
          </a:prstGeom>
          <a:noFill/>
          <a:ln w="9525">
            <a:noFill/>
            <a:miter lim="800000"/>
            <a:headEnd/>
            <a:tailEnd/>
          </a:ln>
        </p:spPr>
      </p:pic>
      <p:pic>
        <p:nvPicPr>
          <p:cNvPr id="18441" name="图片 9"/>
          <p:cNvPicPr>
            <a:picLocks noChangeAspect="1"/>
          </p:cNvPicPr>
          <p:nvPr/>
        </p:nvPicPr>
        <p:blipFill>
          <a:blip r:embed="rId3"/>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19458"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19459"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16" name="矩形 15"/>
          <p:cNvSpPr/>
          <p:nvPr/>
        </p:nvSpPr>
        <p:spPr>
          <a:xfrm>
            <a:off x="460375" y="1168400"/>
            <a:ext cx="5329238" cy="500063"/>
          </a:xfrm>
          <a:prstGeom prst="rect">
            <a:avLst/>
          </a:prstGeom>
        </p:spPr>
        <p:txBody>
          <a:bodyPr>
            <a:spAutoFit/>
          </a:bodyPr>
          <a:lstStyle/>
          <a:p>
            <a:pPr algn="just" defTabSz="1218565" fontAlgn="auto">
              <a:lnSpc>
                <a:spcPct val="150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从习近平同志的两</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点收获中可以总结出</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个</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字</a:t>
            </a:r>
            <a:endParaRPr lang="zh-CN" altLang="en-US" sz="2000" dirty="0">
              <a:latin typeface="微软雅黑" panose="020B0503020204020204" pitchFamily="34" charset="-122"/>
              <a:ea typeface="微软雅黑" panose="020B0503020204020204" pitchFamily="34" charset="-122"/>
            </a:endParaRPr>
          </a:p>
        </p:txBody>
      </p:sp>
      <p:sp>
        <p:nvSpPr>
          <p:cNvPr id="17" name="MH_Other_1"/>
          <p:cNvSpPr/>
          <p:nvPr>
            <p:custDataLst>
              <p:tags r:id="rId1"/>
            </p:custDataLst>
          </p:nvPr>
        </p:nvSpPr>
        <p:spPr>
          <a:xfrm>
            <a:off x="3124200" y="2155825"/>
            <a:ext cx="1512888" cy="1565275"/>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2000">
              <a:solidFill>
                <a:srgbClr val="FFFFFF"/>
              </a:solidFill>
            </a:endParaRPr>
          </a:p>
        </p:txBody>
      </p:sp>
      <p:sp>
        <p:nvSpPr>
          <p:cNvPr id="18" name="MH_SubTitle_1"/>
          <p:cNvSpPr/>
          <p:nvPr>
            <p:custDataLst>
              <p:tags r:id="rId2"/>
            </p:custDataLst>
          </p:nvPr>
        </p:nvSpPr>
        <p:spPr>
          <a:xfrm rot="588792">
            <a:off x="2565400" y="3333750"/>
            <a:ext cx="2378075" cy="1295400"/>
          </a:xfrm>
          <a:prstGeom prst="roundRect">
            <a:avLst>
              <a:gd name="adj" fmla="val 11293"/>
            </a:avLst>
          </a:prstGeom>
          <a:solidFill>
            <a:srgbClr val="F43C3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1218565" fontAlgn="auto">
              <a:spcBef>
                <a:spcPts val="0"/>
              </a:spcBef>
              <a:spcAft>
                <a:spcPts val="0"/>
              </a:spcAft>
              <a:defRPr/>
            </a:pPr>
            <a:r>
              <a:rPr lang="zh-CN" altLang="en-US" dirty="0">
                <a:solidFill>
                  <a:srgbClr val="FFFFFF"/>
                </a:solidFill>
                <a:latin typeface="微软雅黑" panose="020B0503020204020204" pitchFamily="34" charset="-122"/>
                <a:ea typeface="微软雅黑" panose="020B0503020204020204" pitchFamily="34" charset="-122"/>
              </a:rPr>
              <a:t>实事求是</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9" name="MH_Other_2"/>
          <p:cNvSpPr/>
          <p:nvPr>
            <p:custDataLst>
              <p:tags r:id="rId3"/>
            </p:custDataLst>
          </p:nvPr>
        </p:nvSpPr>
        <p:spPr>
          <a:xfrm>
            <a:off x="3522663" y="1866900"/>
            <a:ext cx="593725" cy="595313"/>
          </a:xfrm>
          <a:prstGeom prst="ellipse">
            <a:avLst/>
          </a:prstGeom>
          <a:solidFill>
            <a:srgbClr val="F43C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1218565" fontAlgn="auto">
              <a:spcBef>
                <a:spcPts val="0"/>
              </a:spcBef>
              <a:spcAft>
                <a:spcPts val="0"/>
              </a:spcAft>
              <a:defRPr/>
            </a:pPr>
            <a:r>
              <a:rPr lang="en-US" altLang="zh-CN">
                <a:solidFill>
                  <a:srgbClr val="FFFFFF"/>
                </a:solidFill>
              </a:rPr>
              <a:t>01</a:t>
            </a:r>
            <a:endParaRPr lang="zh-CN" altLang="en-US">
              <a:solidFill>
                <a:srgbClr val="FFFFFF"/>
              </a:solidFill>
            </a:endParaRPr>
          </a:p>
        </p:txBody>
      </p:sp>
      <p:sp>
        <p:nvSpPr>
          <p:cNvPr id="20" name="MH_Other_3"/>
          <p:cNvSpPr/>
          <p:nvPr>
            <p:custDataLst>
              <p:tags r:id="rId4"/>
            </p:custDataLst>
          </p:nvPr>
        </p:nvSpPr>
        <p:spPr>
          <a:xfrm>
            <a:off x="5664200" y="3702050"/>
            <a:ext cx="1512888" cy="1565275"/>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2000">
              <a:solidFill>
                <a:srgbClr val="FFFFFF"/>
              </a:solidFill>
            </a:endParaRPr>
          </a:p>
        </p:txBody>
      </p:sp>
      <p:sp>
        <p:nvSpPr>
          <p:cNvPr id="21" name="MH_SubTitle_2"/>
          <p:cNvSpPr/>
          <p:nvPr>
            <p:custDataLst>
              <p:tags r:id="rId5"/>
            </p:custDataLst>
          </p:nvPr>
        </p:nvSpPr>
        <p:spPr>
          <a:xfrm rot="588792">
            <a:off x="5067300" y="4864100"/>
            <a:ext cx="2584450" cy="1293813"/>
          </a:xfrm>
          <a:prstGeom prst="roundRect">
            <a:avLst>
              <a:gd name="adj" fmla="val 11293"/>
            </a:avLst>
          </a:prstGeom>
          <a:solidFill>
            <a:schemeClr val="accent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1218565" fontAlgn="auto">
              <a:spcBef>
                <a:spcPts val="0"/>
              </a:spcBef>
              <a:spcAft>
                <a:spcPts val="0"/>
              </a:spcAft>
              <a:defRPr/>
            </a:pPr>
            <a:r>
              <a:rPr lang="zh-CN" altLang="en-US" dirty="0">
                <a:solidFill>
                  <a:srgbClr val="FFFFFF"/>
                </a:solidFill>
              </a:rPr>
              <a:t>      </a:t>
            </a:r>
            <a:r>
              <a:rPr lang="zh-CN" altLang="en-US" dirty="0">
                <a:solidFill>
                  <a:srgbClr val="FFFFFF"/>
                </a:solidFill>
                <a:latin typeface="微软雅黑" panose="020B0503020204020204" pitchFamily="34" charset="-122"/>
                <a:ea typeface="微软雅黑" panose="020B0503020204020204" pitchFamily="34" charset="-122"/>
              </a:rPr>
              <a:t>群众路线</a:t>
            </a:r>
            <a:endParaRPr lang="en-US" altLang="zh-CN" dirty="0">
              <a:solidFill>
                <a:srgbClr val="FFFFFF"/>
              </a:solidFill>
              <a:latin typeface="微软雅黑" panose="020B0503020204020204" pitchFamily="34" charset="-122"/>
              <a:ea typeface="微软雅黑" panose="020B0503020204020204" pitchFamily="34" charset="-122"/>
            </a:endParaRPr>
          </a:p>
          <a:p>
            <a:pPr algn="ctr" defTabSz="1218565" fontAlgn="auto">
              <a:spcBef>
                <a:spcPts val="0"/>
              </a:spcBef>
              <a:spcAft>
                <a:spcPts val="0"/>
              </a:spcAft>
              <a:defRPr/>
            </a:pPr>
            <a:r>
              <a:rPr lang="zh-CN" altLang="en-US" dirty="0">
                <a:solidFill>
                  <a:srgbClr val="FFFFFF"/>
                </a:solidFill>
                <a:latin typeface="微软雅黑" panose="020B0503020204020204" pitchFamily="34" charset="-122"/>
                <a:ea typeface="微软雅黑" panose="020B0503020204020204" pitchFamily="34" charset="-122"/>
              </a:rPr>
              <a:t>（或者叫人民中心）</a:t>
            </a:r>
          </a:p>
        </p:txBody>
      </p:sp>
      <p:sp>
        <p:nvSpPr>
          <p:cNvPr id="22" name="MH_Other_4"/>
          <p:cNvSpPr/>
          <p:nvPr>
            <p:custDataLst>
              <p:tags r:id="rId6"/>
            </p:custDataLst>
          </p:nvPr>
        </p:nvSpPr>
        <p:spPr>
          <a:xfrm>
            <a:off x="6062663" y="3414713"/>
            <a:ext cx="593725" cy="593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1218565" fontAlgn="auto">
              <a:spcBef>
                <a:spcPts val="0"/>
              </a:spcBef>
              <a:spcAft>
                <a:spcPts val="0"/>
              </a:spcAft>
              <a:defRPr/>
            </a:pPr>
            <a:r>
              <a:rPr lang="en-US" altLang="zh-CN">
                <a:solidFill>
                  <a:srgbClr val="FFFFFF"/>
                </a:solidFill>
              </a:rPr>
              <a:t>02</a:t>
            </a:r>
            <a:endParaRPr lang="zh-CN" altLang="en-US">
              <a:solidFill>
                <a:srgbClr val="FFFFFF"/>
              </a:solidFill>
            </a:endParaRPr>
          </a:p>
        </p:txBody>
      </p:sp>
      <p:sp>
        <p:nvSpPr>
          <p:cNvPr id="23" name="MH_Other_5"/>
          <p:cNvSpPr/>
          <p:nvPr>
            <p:custDataLst>
              <p:tags r:id="rId7"/>
            </p:custDataLst>
          </p:nvPr>
        </p:nvSpPr>
        <p:spPr>
          <a:xfrm>
            <a:off x="8067675" y="2155825"/>
            <a:ext cx="1512888" cy="1565275"/>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2000">
              <a:solidFill>
                <a:srgbClr val="FFFFFF"/>
              </a:solidFill>
            </a:endParaRPr>
          </a:p>
        </p:txBody>
      </p:sp>
      <p:sp>
        <p:nvSpPr>
          <p:cNvPr id="24" name="MH_SubTitle_3"/>
          <p:cNvSpPr/>
          <p:nvPr>
            <p:custDataLst>
              <p:tags r:id="rId8"/>
            </p:custDataLst>
          </p:nvPr>
        </p:nvSpPr>
        <p:spPr>
          <a:xfrm rot="588792">
            <a:off x="7510463" y="3333750"/>
            <a:ext cx="2378075" cy="1295400"/>
          </a:xfrm>
          <a:prstGeom prst="roundRect">
            <a:avLst>
              <a:gd name="adj" fmla="val 11293"/>
            </a:avLst>
          </a:prstGeom>
          <a:solidFill>
            <a:schemeClr val="accent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1218565" fontAlgn="auto">
              <a:spcBef>
                <a:spcPts val="0"/>
              </a:spcBef>
              <a:spcAft>
                <a:spcPts val="0"/>
              </a:spcAft>
              <a:defRPr/>
            </a:pPr>
            <a:r>
              <a:rPr lang="zh-CN" altLang="en-US" dirty="0">
                <a:solidFill>
                  <a:srgbClr val="FFFFFF"/>
                </a:solidFill>
                <a:latin typeface="微软雅黑" panose="020B0503020204020204" pitchFamily="34" charset="-122"/>
                <a:ea typeface="微软雅黑" panose="020B0503020204020204" pitchFamily="34" charset="-122"/>
              </a:rPr>
              <a:t>知行合一</a:t>
            </a:r>
          </a:p>
        </p:txBody>
      </p:sp>
      <p:sp>
        <p:nvSpPr>
          <p:cNvPr id="25" name="MH_Other_6"/>
          <p:cNvSpPr/>
          <p:nvPr>
            <p:custDataLst>
              <p:tags r:id="rId9"/>
            </p:custDataLst>
          </p:nvPr>
        </p:nvSpPr>
        <p:spPr>
          <a:xfrm>
            <a:off x="8466138" y="1866900"/>
            <a:ext cx="595312" cy="5953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1218565" fontAlgn="auto">
              <a:spcBef>
                <a:spcPts val="0"/>
              </a:spcBef>
              <a:spcAft>
                <a:spcPts val="0"/>
              </a:spcAft>
              <a:defRPr/>
            </a:pPr>
            <a:r>
              <a:rPr lang="en-US" altLang="zh-CN">
                <a:solidFill>
                  <a:srgbClr val="FFFFFF"/>
                </a:solidFill>
              </a:rPr>
              <a:t>03</a:t>
            </a:r>
            <a:endParaRPr lang="zh-CN" altLang="en-US">
              <a:solidFill>
                <a:srgbClr val="FFFFFF"/>
              </a:solidFill>
            </a:endParaRPr>
          </a:p>
        </p:txBody>
      </p:sp>
      <p:sp>
        <p:nvSpPr>
          <p:cNvPr id="3" name="矩形 2"/>
          <p:cNvSpPr/>
          <p:nvPr/>
        </p:nvSpPr>
        <p:spPr>
          <a:xfrm>
            <a:off x="1143000" y="4705350"/>
            <a:ext cx="3263900" cy="400050"/>
          </a:xfrm>
          <a:prstGeom prst="rect">
            <a:avLst/>
          </a:prstGeom>
        </p:spPr>
        <p:txBody>
          <a:bodyPr wrap="none">
            <a:spAutoFit/>
          </a:bodyPr>
          <a:lstStyle/>
          <a:p>
            <a:pPr algn="just" defTabSz="1218565" fontAlgn="auto">
              <a:spcBef>
                <a:spcPts val="0"/>
              </a:spcBef>
              <a:spcAft>
                <a:spcPts val="0"/>
              </a:spcAft>
              <a:defRPr/>
            </a:pPr>
            <a:r>
              <a:rPr lang="zh-CN" altLang="zh-CN" sz="2000" b="1" kern="100" dirty="0">
                <a:latin typeface="Calibri" panose="020F0502020204030204" charset="0"/>
                <a:ea typeface="+mn-ea"/>
                <a:cs typeface="Times New Roman" panose="02020603050405020304" pitchFamily="18" charset="0"/>
              </a:rPr>
              <a:t>这是共产党人世界观的核心</a:t>
            </a:r>
            <a:endParaRPr lang="zh-CN" altLang="en-US" sz="2000" b="1" dirty="0">
              <a:latin typeface="+mn-lt"/>
              <a:ea typeface="+mn-ea"/>
            </a:endParaRPr>
          </a:p>
        </p:txBody>
      </p:sp>
      <p:sp>
        <p:nvSpPr>
          <p:cNvPr id="26" name="矩形 25"/>
          <p:cNvSpPr/>
          <p:nvPr/>
        </p:nvSpPr>
        <p:spPr>
          <a:xfrm>
            <a:off x="3522663" y="6270625"/>
            <a:ext cx="3263900" cy="400050"/>
          </a:xfrm>
          <a:prstGeom prst="rect">
            <a:avLst/>
          </a:prstGeom>
        </p:spPr>
        <p:txBody>
          <a:bodyPr wrap="none">
            <a:spAutoFit/>
          </a:bodyPr>
          <a:lstStyle/>
          <a:p>
            <a:pPr algn="just" defTabSz="1218565" fontAlgn="auto">
              <a:spcBef>
                <a:spcPts val="0"/>
              </a:spcBef>
              <a:spcAft>
                <a:spcPts val="0"/>
              </a:spcAft>
              <a:defRPr/>
            </a:pPr>
            <a:r>
              <a:rPr lang="zh-CN" altLang="en-US" sz="2000" b="1" kern="100" dirty="0">
                <a:latin typeface="Calibri" panose="020F0502020204030204" charset="0"/>
                <a:ea typeface="+mn-ea"/>
                <a:cs typeface="Times New Roman" panose="02020603050405020304" pitchFamily="18" charset="0"/>
              </a:rPr>
              <a:t>这是共产党人价值观的核心</a:t>
            </a:r>
            <a:endParaRPr lang="zh-CN" altLang="en-US" sz="2000" b="1" dirty="0">
              <a:latin typeface="+mn-lt"/>
              <a:ea typeface="+mn-ea"/>
            </a:endParaRPr>
          </a:p>
        </p:txBody>
      </p:sp>
      <p:sp>
        <p:nvSpPr>
          <p:cNvPr id="27" name="矩形 26"/>
          <p:cNvSpPr/>
          <p:nvPr/>
        </p:nvSpPr>
        <p:spPr>
          <a:xfrm>
            <a:off x="7845425" y="4759325"/>
            <a:ext cx="3262313" cy="400050"/>
          </a:xfrm>
          <a:prstGeom prst="rect">
            <a:avLst/>
          </a:prstGeom>
        </p:spPr>
        <p:txBody>
          <a:bodyPr wrap="none">
            <a:spAutoFit/>
          </a:bodyPr>
          <a:lstStyle/>
          <a:p>
            <a:pPr algn="just" defTabSz="1218565" fontAlgn="auto">
              <a:spcBef>
                <a:spcPts val="0"/>
              </a:spcBef>
              <a:spcAft>
                <a:spcPts val="0"/>
              </a:spcAft>
              <a:defRPr/>
            </a:pPr>
            <a:r>
              <a:rPr lang="zh-CN" altLang="en-US" sz="2000" b="1" kern="100" dirty="0">
                <a:latin typeface="Calibri" panose="020F0502020204030204" charset="0"/>
                <a:ea typeface="+mn-ea"/>
                <a:cs typeface="Times New Roman" panose="02020603050405020304" pitchFamily="18" charset="0"/>
              </a:rPr>
              <a:t>这是共产党人方法论的核心</a:t>
            </a:r>
            <a:endParaRPr lang="zh-CN" altLang="en-US" sz="2000" b="1" dirty="0">
              <a:latin typeface="+mn-lt"/>
              <a:ea typeface="+mn-ea"/>
            </a:endParaRPr>
          </a:p>
        </p:txBody>
      </p:sp>
      <p:pic>
        <p:nvPicPr>
          <p:cNvPr id="19473" name="图片 27"/>
          <p:cNvPicPr>
            <a:picLocks noChangeAspect="1"/>
          </p:cNvPicPr>
          <p:nvPr/>
        </p:nvPicPr>
        <p:blipFill>
          <a:blip r:embed="rId11"/>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187575" y="3929063"/>
            <a:ext cx="5354638" cy="93662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defTabSz="1218565" fontAlgn="auto">
              <a:spcBef>
                <a:spcPts val="0"/>
              </a:spcBef>
              <a:spcAft>
                <a:spcPts val="0"/>
              </a:spcAft>
              <a:defRPr/>
            </a:pPr>
            <a:endParaRPr lang="zh-CN" altLang="en-US"/>
          </a:p>
        </p:txBody>
      </p:sp>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20483"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20484"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11" name="圆角矩形 10"/>
          <p:cNvSpPr/>
          <p:nvPr/>
        </p:nvSpPr>
        <p:spPr>
          <a:xfrm>
            <a:off x="1165225" y="2252663"/>
            <a:ext cx="10406063" cy="4300537"/>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3538538" y="1884363"/>
            <a:ext cx="5419725" cy="579437"/>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3849688" y="1912938"/>
            <a:ext cx="4492625" cy="522287"/>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a:t>
            </a: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二）正定县：从政的起点</a:t>
            </a:r>
          </a:p>
        </p:txBody>
      </p:sp>
      <p:pic>
        <p:nvPicPr>
          <p:cNvPr id="20488" name="图片 2"/>
          <p:cNvPicPr>
            <a:picLocks noChangeAspect="1"/>
          </p:cNvPicPr>
          <p:nvPr/>
        </p:nvPicPr>
        <p:blipFill>
          <a:blip r:embed="rId2"/>
          <a:srcRect/>
          <a:stretch>
            <a:fillRect/>
          </a:stretch>
        </p:blipFill>
        <p:spPr bwMode="auto">
          <a:xfrm>
            <a:off x="8435975" y="2701925"/>
            <a:ext cx="2384425" cy="3613150"/>
          </a:xfrm>
          <a:prstGeom prst="rect">
            <a:avLst/>
          </a:prstGeom>
          <a:noFill/>
          <a:ln w="9525">
            <a:noFill/>
            <a:miter lim="800000"/>
            <a:headEnd/>
            <a:tailEnd/>
          </a:ln>
        </p:spPr>
      </p:pic>
      <p:sp>
        <p:nvSpPr>
          <p:cNvPr id="15" name="矩形 14"/>
          <p:cNvSpPr/>
          <p:nvPr/>
        </p:nvSpPr>
        <p:spPr>
          <a:xfrm>
            <a:off x="2506663" y="3941763"/>
            <a:ext cx="4716462" cy="923925"/>
          </a:xfrm>
          <a:prstGeom prst="rect">
            <a:avLst/>
          </a:prstGeom>
        </p:spPr>
        <p:txBody>
          <a:bodyPr>
            <a:spAutoFit/>
          </a:bodyPr>
          <a:lstStyle/>
          <a:p>
            <a:pPr algn="just" defTabSz="1218565" fontAlgn="auto">
              <a:lnSpc>
                <a:spcPct val="150000"/>
              </a:lnSpc>
              <a:spcBef>
                <a:spcPts val="0"/>
              </a:spcBef>
              <a:spcAft>
                <a:spcPts val="0"/>
              </a:spcAft>
              <a:defRPr/>
            </a:pP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知之深 爱之切</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收录</a:t>
            </a: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了习近平同志在正定工作期间的讲话、文章、书信。</a:t>
            </a:r>
            <a:endParaRPr lang="zh-CN" altLang="en-US" sz="1800" dirty="0">
              <a:latin typeface="微软雅黑" panose="020B0503020204020204" pitchFamily="34" charset="-122"/>
              <a:ea typeface="微软雅黑" panose="020B0503020204020204" pitchFamily="34" charset="-122"/>
            </a:endParaRPr>
          </a:p>
        </p:txBody>
      </p:sp>
      <p:pic>
        <p:nvPicPr>
          <p:cNvPr id="20490" name="图片 16"/>
          <p:cNvPicPr>
            <a:picLocks noChangeAspect="1"/>
          </p:cNvPicPr>
          <p:nvPr/>
        </p:nvPicPr>
        <p:blipFill>
          <a:blip r:embed="rId3"/>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21506"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21507"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16" name="矩形 15"/>
          <p:cNvSpPr/>
          <p:nvPr/>
        </p:nvSpPr>
        <p:spPr>
          <a:xfrm>
            <a:off x="579438" y="1320800"/>
            <a:ext cx="5329237" cy="498475"/>
          </a:xfrm>
          <a:prstGeom prst="rect">
            <a:avLst/>
          </a:prstGeom>
        </p:spPr>
        <p:txBody>
          <a:bodyPr>
            <a:spAutoFit/>
          </a:bodyPr>
          <a:lstStyle/>
          <a:p>
            <a:pPr algn="just" defTabSz="1218565" fontAlgn="auto">
              <a:lnSpc>
                <a:spcPct val="150000"/>
              </a:lnSpc>
              <a:spcBef>
                <a:spcPts val="0"/>
              </a:spcBef>
              <a:spcAft>
                <a:spcPts val="0"/>
              </a:spcAft>
              <a:defRPr/>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习近平同志在正定工作期间，提出了六项规定</a:t>
            </a:r>
            <a:endParaRPr lang="zh-CN" altLang="en-US" sz="2000" dirty="0">
              <a:latin typeface="微软雅黑" panose="020B0503020204020204" pitchFamily="34" charset="-122"/>
              <a:ea typeface="微软雅黑" panose="020B0503020204020204" pitchFamily="34" charset="-122"/>
            </a:endParaRPr>
          </a:p>
        </p:txBody>
      </p:sp>
      <p:sp>
        <p:nvSpPr>
          <p:cNvPr id="28" name="MH_SubTitle_1"/>
          <p:cNvSpPr/>
          <p:nvPr>
            <p:custDataLst>
              <p:tags r:id="rId1"/>
            </p:custDataLst>
          </p:nvPr>
        </p:nvSpPr>
        <p:spPr bwMode="auto">
          <a:xfrm>
            <a:off x="2344738" y="2465388"/>
            <a:ext cx="2309812" cy="1474787"/>
          </a:xfrm>
          <a:prstGeom prst="rect">
            <a:avLst/>
          </a:prstGeom>
          <a:solidFill>
            <a:srgbClr val="FFFFFF"/>
          </a:solidFill>
          <a:ln w="19050">
            <a:solidFill>
              <a:srgbClr val="F9C2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ko-KR" altLang="en-US" dirty="0">
              <a:solidFill>
                <a:srgbClr val="B42710"/>
              </a:solidFill>
            </a:endParaRPr>
          </a:p>
        </p:txBody>
      </p:sp>
      <p:sp>
        <p:nvSpPr>
          <p:cNvPr id="29" name="MH_SubTitle_2"/>
          <p:cNvSpPr/>
          <p:nvPr>
            <p:custDataLst>
              <p:tags r:id="rId2"/>
            </p:custDataLst>
          </p:nvPr>
        </p:nvSpPr>
        <p:spPr bwMode="auto">
          <a:xfrm>
            <a:off x="4922838" y="2465388"/>
            <a:ext cx="2309812" cy="1474787"/>
          </a:xfrm>
          <a:prstGeom prst="rect">
            <a:avLst/>
          </a:prstGeom>
          <a:solidFill>
            <a:srgbClr val="FFFFFF"/>
          </a:solidFill>
          <a:ln w="19050">
            <a:solidFill>
              <a:srgbClr val="F9C2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ko-KR" altLang="en-US" dirty="0">
              <a:solidFill>
                <a:srgbClr val="B42710"/>
              </a:solidFill>
            </a:endParaRPr>
          </a:p>
        </p:txBody>
      </p:sp>
      <p:sp>
        <p:nvSpPr>
          <p:cNvPr id="30" name="MH_SubTitle_3"/>
          <p:cNvSpPr/>
          <p:nvPr>
            <p:custDataLst>
              <p:tags r:id="rId3"/>
            </p:custDataLst>
          </p:nvPr>
        </p:nvSpPr>
        <p:spPr bwMode="auto">
          <a:xfrm>
            <a:off x="7500938" y="2465388"/>
            <a:ext cx="2308225" cy="1474787"/>
          </a:xfrm>
          <a:prstGeom prst="rect">
            <a:avLst/>
          </a:prstGeom>
          <a:solidFill>
            <a:srgbClr val="FFFFFF"/>
          </a:solidFill>
          <a:ln w="19050">
            <a:solidFill>
              <a:srgbClr val="F9C2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ko-KR" altLang="en-US" dirty="0">
              <a:solidFill>
                <a:srgbClr val="B42710"/>
              </a:solidFill>
            </a:endParaRPr>
          </a:p>
        </p:txBody>
      </p:sp>
      <p:sp>
        <p:nvSpPr>
          <p:cNvPr id="31" name="MH_SubTitle_4"/>
          <p:cNvSpPr/>
          <p:nvPr>
            <p:custDataLst>
              <p:tags r:id="rId4"/>
            </p:custDataLst>
          </p:nvPr>
        </p:nvSpPr>
        <p:spPr bwMode="auto">
          <a:xfrm>
            <a:off x="2344738" y="4333875"/>
            <a:ext cx="2309812" cy="1474788"/>
          </a:xfrm>
          <a:prstGeom prst="rect">
            <a:avLst/>
          </a:prstGeom>
          <a:solidFill>
            <a:srgbClr val="FFFFFF"/>
          </a:solidFill>
          <a:ln w="19050">
            <a:solidFill>
              <a:srgbClr val="F9C2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ko-KR" altLang="en-US" dirty="0">
              <a:solidFill>
                <a:srgbClr val="B42710"/>
              </a:solidFill>
            </a:endParaRPr>
          </a:p>
        </p:txBody>
      </p:sp>
      <p:sp>
        <p:nvSpPr>
          <p:cNvPr id="32" name="MH_SubTitle_5"/>
          <p:cNvSpPr/>
          <p:nvPr>
            <p:custDataLst>
              <p:tags r:id="rId5"/>
            </p:custDataLst>
          </p:nvPr>
        </p:nvSpPr>
        <p:spPr bwMode="auto">
          <a:xfrm>
            <a:off x="4922838" y="4333875"/>
            <a:ext cx="2309812" cy="1474788"/>
          </a:xfrm>
          <a:prstGeom prst="rect">
            <a:avLst/>
          </a:prstGeom>
          <a:solidFill>
            <a:srgbClr val="FFFFFF"/>
          </a:solidFill>
          <a:ln w="19050">
            <a:solidFill>
              <a:srgbClr val="F9C2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ko-KR" altLang="en-US" dirty="0">
              <a:solidFill>
                <a:srgbClr val="B42710"/>
              </a:solidFill>
            </a:endParaRPr>
          </a:p>
        </p:txBody>
      </p:sp>
      <p:sp>
        <p:nvSpPr>
          <p:cNvPr id="33" name="MH_SubTitle_6"/>
          <p:cNvSpPr/>
          <p:nvPr>
            <p:custDataLst>
              <p:tags r:id="rId6"/>
            </p:custDataLst>
          </p:nvPr>
        </p:nvSpPr>
        <p:spPr bwMode="auto">
          <a:xfrm>
            <a:off x="7500938" y="4333875"/>
            <a:ext cx="2308225" cy="1474788"/>
          </a:xfrm>
          <a:prstGeom prst="rect">
            <a:avLst/>
          </a:prstGeom>
          <a:solidFill>
            <a:srgbClr val="FFFFFF"/>
          </a:solidFill>
          <a:ln w="19050">
            <a:solidFill>
              <a:srgbClr val="F9C2B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lnSpc>
                <a:spcPct val="120000"/>
              </a:lnSpc>
              <a:spcBef>
                <a:spcPts val="0"/>
              </a:spcBef>
              <a:spcAft>
                <a:spcPts val="0"/>
              </a:spcAft>
              <a:defRPr/>
            </a:pPr>
            <a:endParaRPr lang="ko-KR" altLang="en-US" dirty="0">
              <a:solidFill>
                <a:srgbClr val="B42710"/>
              </a:solidFill>
            </a:endParaRPr>
          </a:p>
        </p:txBody>
      </p:sp>
      <p:sp>
        <p:nvSpPr>
          <p:cNvPr id="34" name="MH_Other_1"/>
          <p:cNvSpPr/>
          <p:nvPr>
            <p:custDataLst>
              <p:tags r:id="rId7"/>
            </p:custDataLst>
          </p:nvPr>
        </p:nvSpPr>
        <p:spPr>
          <a:xfrm>
            <a:off x="3952875" y="2316163"/>
            <a:ext cx="509588" cy="460375"/>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rgbClr val="F06B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defTabSz="1218565" fontAlgn="auto">
              <a:spcBef>
                <a:spcPts val="0"/>
              </a:spcBef>
              <a:spcAft>
                <a:spcPts val="0"/>
              </a:spcAft>
              <a:defRPr/>
            </a:pPr>
            <a:r>
              <a:rPr lang="en-US" altLang="zh-CN" sz="2000">
                <a:solidFill>
                  <a:srgbClr val="FFFFFF"/>
                </a:solidFill>
                <a:ea typeface="微软雅黑" panose="020B0503020204020204" pitchFamily="34" charset="-122"/>
              </a:rPr>
              <a:t>01</a:t>
            </a:r>
            <a:endParaRPr lang="zh-CN" altLang="en-US" sz="2000">
              <a:solidFill>
                <a:srgbClr val="FFFFFF"/>
              </a:solidFill>
              <a:ea typeface="微软雅黑" panose="020B0503020204020204" pitchFamily="34" charset="-122"/>
            </a:endParaRPr>
          </a:p>
        </p:txBody>
      </p:sp>
      <p:sp>
        <p:nvSpPr>
          <p:cNvPr id="35" name="MH_Other_2"/>
          <p:cNvSpPr/>
          <p:nvPr>
            <p:custDataLst>
              <p:tags r:id="rId8"/>
            </p:custDataLst>
          </p:nvPr>
        </p:nvSpPr>
        <p:spPr>
          <a:xfrm>
            <a:off x="6530975" y="2316163"/>
            <a:ext cx="509588" cy="460375"/>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F06B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defTabSz="1218565" fontAlgn="auto">
              <a:spcBef>
                <a:spcPts val="0"/>
              </a:spcBef>
              <a:spcAft>
                <a:spcPts val="0"/>
              </a:spcAft>
              <a:defRPr/>
            </a:pPr>
            <a:r>
              <a:rPr lang="en-US" altLang="zh-CN" sz="2000">
                <a:solidFill>
                  <a:srgbClr val="FFFFFF"/>
                </a:solidFill>
                <a:ea typeface="微软雅黑" panose="020B0503020204020204" pitchFamily="34" charset="-122"/>
              </a:rPr>
              <a:t>02</a:t>
            </a:r>
            <a:endParaRPr lang="zh-CN" altLang="en-US" sz="2000">
              <a:solidFill>
                <a:srgbClr val="FFFFFF"/>
              </a:solidFill>
              <a:ea typeface="微软雅黑" panose="020B0503020204020204" pitchFamily="34" charset="-122"/>
            </a:endParaRPr>
          </a:p>
        </p:txBody>
      </p:sp>
      <p:sp>
        <p:nvSpPr>
          <p:cNvPr id="36" name="MH_Other_3"/>
          <p:cNvSpPr/>
          <p:nvPr>
            <p:custDataLst>
              <p:tags r:id="rId9"/>
            </p:custDataLst>
          </p:nvPr>
        </p:nvSpPr>
        <p:spPr>
          <a:xfrm>
            <a:off x="9109075" y="2316163"/>
            <a:ext cx="509588" cy="460375"/>
          </a:xfrm>
          <a:custGeom>
            <a:avLst/>
            <a:gdLst>
              <a:gd name="connsiteX0" fmla="*/ 28344 w 509451"/>
              <a:gd name="connsiteY0" fmla="*/ 0 h 459661"/>
              <a:gd name="connsiteX1" fmla="*/ 481108 w 509451"/>
              <a:gd name="connsiteY1" fmla="*/ 0 h 459661"/>
              <a:gd name="connsiteX2" fmla="*/ 509451 w 509451"/>
              <a:gd name="connsiteY2" fmla="*/ 28344 h 459661"/>
              <a:gd name="connsiteX3" fmla="*/ 509451 w 509451"/>
              <a:gd name="connsiteY3" fmla="*/ 332765 h 459661"/>
              <a:gd name="connsiteX4" fmla="*/ 481108 w 509451"/>
              <a:gd name="connsiteY4" fmla="*/ 361109 h 459661"/>
              <a:gd name="connsiteX5" fmla="*/ 313285 w 509451"/>
              <a:gd name="connsiteY5" fmla="*/ 361109 h 459661"/>
              <a:gd name="connsiteX6" fmla="*/ 256124 w 509451"/>
              <a:gd name="connsiteY6" fmla="*/ 459661 h 459661"/>
              <a:gd name="connsiteX7" fmla="*/ 198965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8" y="0"/>
                </a:lnTo>
                <a:cubicBezTo>
                  <a:pt x="496761" y="0"/>
                  <a:pt x="509451" y="12690"/>
                  <a:pt x="509451" y="28344"/>
                </a:cubicBezTo>
                <a:lnTo>
                  <a:pt x="509451" y="332765"/>
                </a:lnTo>
                <a:cubicBezTo>
                  <a:pt x="509451" y="348419"/>
                  <a:pt x="496761" y="361109"/>
                  <a:pt x="481108" y="361109"/>
                </a:cubicBezTo>
                <a:lnTo>
                  <a:pt x="313285" y="361109"/>
                </a:lnTo>
                <a:lnTo>
                  <a:pt x="256124" y="459661"/>
                </a:lnTo>
                <a:lnTo>
                  <a:pt x="198965" y="361109"/>
                </a:lnTo>
                <a:lnTo>
                  <a:pt x="28344" y="361109"/>
                </a:lnTo>
                <a:cubicBezTo>
                  <a:pt x="12690" y="361109"/>
                  <a:pt x="0" y="348419"/>
                  <a:pt x="0" y="332765"/>
                </a:cubicBezTo>
                <a:lnTo>
                  <a:pt x="0" y="28344"/>
                </a:lnTo>
                <a:cubicBezTo>
                  <a:pt x="0" y="12690"/>
                  <a:pt x="12690" y="0"/>
                  <a:pt x="28344" y="0"/>
                </a:cubicBezTo>
                <a:close/>
              </a:path>
            </a:pathLst>
          </a:custGeom>
          <a:solidFill>
            <a:srgbClr val="F06B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defTabSz="1218565" fontAlgn="auto">
              <a:spcBef>
                <a:spcPts val="0"/>
              </a:spcBef>
              <a:spcAft>
                <a:spcPts val="0"/>
              </a:spcAft>
              <a:defRPr/>
            </a:pPr>
            <a:r>
              <a:rPr lang="en-US" altLang="zh-CN" sz="2000">
                <a:solidFill>
                  <a:srgbClr val="FFFFFF"/>
                </a:solidFill>
                <a:ea typeface="微软雅黑" panose="020B0503020204020204" pitchFamily="34" charset="-122"/>
              </a:rPr>
              <a:t>03</a:t>
            </a:r>
            <a:endParaRPr lang="zh-CN" altLang="en-US" sz="2000">
              <a:solidFill>
                <a:srgbClr val="FFFFFF"/>
              </a:solidFill>
              <a:ea typeface="微软雅黑" panose="020B0503020204020204" pitchFamily="34" charset="-122"/>
            </a:endParaRPr>
          </a:p>
        </p:txBody>
      </p:sp>
      <p:sp>
        <p:nvSpPr>
          <p:cNvPr id="37" name="MH_Other_4"/>
          <p:cNvSpPr/>
          <p:nvPr>
            <p:custDataLst>
              <p:tags r:id="rId10"/>
            </p:custDataLst>
          </p:nvPr>
        </p:nvSpPr>
        <p:spPr>
          <a:xfrm>
            <a:off x="3952875" y="4186238"/>
            <a:ext cx="509588" cy="458787"/>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rgbClr val="F06B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defTabSz="1218565" fontAlgn="auto">
              <a:spcBef>
                <a:spcPts val="0"/>
              </a:spcBef>
              <a:spcAft>
                <a:spcPts val="0"/>
              </a:spcAft>
              <a:defRPr/>
            </a:pPr>
            <a:r>
              <a:rPr lang="en-US" altLang="zh-CN" sz="2000">
                <a:solidFill>
                  <a:srgbClr val="FFFFFF"/>
                </a:solidFill>
                <a:ea typeface="微软雅黑" panose="020B0503020204020204" pitchFamily="34" charset="-122"/>
              </a:rPr>
              <a:t>04</a:t>
            </a:r>
            <a:endParaRPr lang="zh-CN" altLang="en-US" sz="2000">
              <a:solidFill>
                <a:srgbClr val="FFFFFF"/>
              </a:solidFill>
              <a:ea typeface="微软雅黑" panose="020B0503020204020204" pitchFamily="34" charset="-122"/>
            </a:endParaRPr>
          </a:p>
        </p:txBody>
      </p:sp>
      <p:sp>
        <p:nvSpPr>
          <p:cNvPr id="38" name="MH_Other_5"/>
          <p:cNvSpPr/>
          <p:nvPr>
            <p:custDataLst>
              <p:tags r:id="rId11"/>
            </p:custDataLst>
          </p:nvPr>
        </p:nvSpPr>
        <p:spPr>
          <a:xfrm>
            <a:off x="6530975" y="4186238"/>
            <a:ext cx="509588" cy="458787"/>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F06B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defTabSz="1218565" fontAlgn="auto">
              <a:spcBef>
                <a:spcPts val="0"/>
              </a:spcBef>
              <a:spcAft>
                <a:spcPts val="0"/>
              </a:spcAft>
              <a:defRPr/>
            </a:pPr>
            <a:r>
              <a:rPr lang="en-US" altLang="zh-CN" sz="2000">
                <a:solidFill>
                  <a:srgbClr val="FFFFFF"/>
                </a:solidFill>
                <a:ea typeface="微软雅黑" panose="020B0503020204020204" pitchFamily="34" charset="-122"/>
              </a:rPr>
              <a:t>05</a:t>
            </a:r>
            <a:endParaRPr lang="zh-CN" altLang="en-US" sz="2000">
              <a:solidFill>
                <a:srgbClr val="FFFFFF"/>
              </a:solidFill>
              <a:ea typeface="微软雅黑" panose="020B0503020204020204" pitchFamily="34" charset="-122"/>
            </a:endParaRPr>
          </a:p>
        </p:txBody>
      </p:sp>
      <p:sp>
        <p:nvSpPr>
          <p:cNvPr id="39" name="MH_Other_6"/>
          <p:cNvSpPr/>
          <p:nvPr>
            <p:custDataLst>
              <p:tags r:id="rId12"/>
            </p:custDataLst>
          </p:nvPr>
        </p:nvSpPr>
        <p:spPr>
          <a:xfrm>
            <a:off x="9109075" y="4186238"/>
            <a:ext cx="509588" cy="458787"/>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F06B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defTabSz="1218565" fontAlgn="auto">
              <a:spcBef>
                <a:spcPts val="0"/>
              </a:spcBef>
              <a:spcAft>
                <a:spcPts val="0"/>
              </a:spcAft>
              <a:defRPr/>
            </a:pPr>
            <a:r>
              <a:rPr lang="en-US" altLang="zh-CN" sz="2000">
                <a:solidFill>
                  <a:srgbClr val="FFFFFF"/>
                </a:solidFill>
                <a:ea typeface="微软雅黑" panose="020B0503020204020204" pitchFamily="34" charset="-122"/>
              </a:rPr>
              <a:t>06</a:t>
            </a:r>
            <a:endParaRPr lang="zh-CN" altLang="en-US" sz="2000">
              <a:solidFill>
                <a:srgbClr val="FFFFFF"/>
              </a:solidFill>
              <a:ea typeface="微软雅黑" panose="020B0503020204020204" pitchFamily="34" charset="-122"/>
            </a:endParaRPr>
          </a:p>
        </p:txBody>
      </p:sp>
      <p:sp>
        <p:nvSpPr>
          <p:cNvPr id="2" name="矩形 1"/>
          <p:cNvSpPr/>
          <p:nvPr/>
        </p:nvSpPr>
        <p:spPr>
          <a:xfrm>
            <a:off x="2792413" y="2881313"/>
            <a:ext cx="1670050" cy="838200"/>
          </a:xfrm>
          <a:prstGeom prst="rect">
            <a:avLst/>
          </a:prstGeom>
        </p:spPr>
        <p:txBody>
          <a:bodyPr>
            <a:spAutoFit/>
          </a:bodyPr>
          <a:lstStyle/>
          <a:p>
            <a:pPr algn="ctr" defTabSz="1218565" fontAlgn="auto">
              <a:lnSpc>
                <a:spcPct val="110000"/>
              </a:lnSpc>
              <a:spcBef>
                <a:spcPts val="0"/>
              </a:spcBef>
              <a:spcAft>
                <a:spcPts val="0"/>
              </a:spcAft>
              <a:defRPr/>
            </a:pPr>
            <a:r>
              <a:rPr lang="zh-CN" altLang="zh-CN" sz="2200" kern="100" dirty="0">
                <a:latin typeface="+mn-ea"/>
                <a:ea typeface="+mn-ea"/>
                <a:cs typeface="Times New Roman" panose="02020603050405020304" pitchFamily="18" charset="0"/>
              </a:rPr>
              <a:t>总揽全局，抓大事</a:t>
            </a:r>
            <a:endParaRPr lang="zh-CN" altLang="en-US" sz="2200" dirty="0">
              <a:latin typeface="+mn-ea"/>
              <a:ea typeface="+mn-ea"/>
            </a:endParaRPr>
          </a:p>
        </p:txBody>
      </p:sp>
      <p:sp>
        <p:nvSpPr>
          <p:cNvPr id="42" name="矩形 41"/>
          <p:cNvSpPr/>
          <p:nvPr/>
        </p:nvSpPr>
        <p:spPr>
          <a:xfrm>
            <a:off x="5141913" y="2881313"/>
            <a:ext cx="1908175" cy="838200"/>
          </a:xfrm>
          <a:prstGeom prst="rect">
            <a:avLst/>
          </a:prstGeom>
        </p:spPr>
        <p:txBody>
          <a:bodyPr>
            <a:spAutoFit/>
          </a:bodyPr>
          <a:lstStyle/>
          <a:p>
            <a:pPr algn="ctr" defTabSz="1218565" fontAlgn="auto">
              <a:lnSpc>
                <a:spcPct val="110000"/>
              </a:lnSpc>
              <a:spcBef>
                <a:spcPts val="0"/>
              </a:spcBef>
              <a:spcAft>
                <a:spcPts val="0"/>
              </a:spcAft>
              <a:defRPr/>
            </a:pPr>
            <a:r>
              <a:rPr lang="zh-CN" altLang="en-US" sz="2200" kern="100" dirty="0">
                <a:latin typeface="+mn-ea"/>
                <a:ea typeface="+mn-ea"/>
                <a:cs typeface="Times New Roman" panose="02020603050405020304" pitchFamily="18" charset="0"/>
              </a:rPr>
              <a:t>反对官衙作风，注重工作实效</a:t>
            </a:r>
            <a:endParaRPr lang="zh-CN" altLang="en-US" sz="2200" dirty="0">
              <a:latin typeface="+mn-ea"/>
              <a:ea typeface="+mn-ea"/>
            </a:endParaRPr>
          </a:p>
        </p:txBody>
      </p:sp>
      <p:sp>
        <p:nvSpPr>
          <p:cNvPr id="43" name="矩形 42"/>
          <p:cNvSpPr/>
          <p:nvPr/>
        </p:nvSpPr>
        <p:spPr>
          <a:xfrm>
            <a:off x="7797800" y="2717800"/>
            <a:ext cx="1908175" cy="1165225"/>
          </a:xfrm>
          <a:prstGeom prst="rect">
            <a:avLst/>
          </a:prstGeom>
        </p:spPr>
        <p:txBody>
          <a:bodyPr>
            <a:spAutoFit/>
          </a:bodyPr>
          <a:lstStyle/>
          <a:p>
            <a:pPr algn="ctr" defTabSz="1218565" fontAlgn="auto">
              <a:lnSpc>
                <a:spcPct val="110000"/>
              </a:lnSpc>
              <a:spcBef>
                <a:spcPts val="0"/>
              </a:spcBef>
              <a:spcAft>
                <a:spcPts val="0"/>
              </a:spcAft>
              <a:defRPr/>
            </a:pPr>
            <a:r>
              <a:rPr lang="zh-CN" altLang="en-US" sz="2200" kern="100" dirty="0">
                <a:latin typeface="+mn-ea"/>
                <a:ea typeface="+mn-ea"/>
                <a:cs typeface="Times New Roman" panose="02020603050405020304" pitchFamily="18" charset="0"/>
              </a:rPr>
              <a:t>搞好“一班人”团结，维护县委领导的统一</a:t>
            </a:r>
            <a:endParaRPr lang="zh-CN" altLang="en-US" sz="2200" dirty="0">
              <a:latin typeface="+mn-ea"/>
              <a:ea typeface="+mn-ea"/>
            </a:endParaRPr>
          </a:p>
        </p:txBody>
      </p:sp>
      <p:sp>
        <p:nvSpPr>
          <p:cNvPr id="44" name="矩形 43"/>
          <p:cNvSpPr/>
          <p:nvPr/>
        </p:nvSpPr>
        <p:spPr>
          <a:xfrm>
            <a:off x="2555875" y="4737100"/>
            <a:ext cx="1908175" cy="792163"/>
          </a:xfrm>
          <a:prstGeom prst="rect">
            <a:avLst/>
          </a:prstGeom>
        </p:spPr>
        <p:txBody>
          <a:bodyPr>
            <a:spAutoFit/>
          </a:bodyPr>
          <a:lstStyle/>
          <a:p>
            <a:pPr algn="ctr" defTabSz="1218565" fontAlgn="auto">
              <a:lnSpc>
                <a:spcPct val="110000"/>
              </a:lnSpc>
              <a:spcBef>
                <a:spcPts val="0"/>
              </a:spcBef>
              <a:spcAft>
                <a:spcPts val="0"/>
              </a:spcAft>
              <a:defRPr/>
            </a:pPr>
            <a:r>
              <a:rPr lang="zh-CN" altLang="en-US" sz="2200" kern="100" dirty="0">
                <a:latin typeface="+mn-ea"/>
                <a:ea typeface="+mn-ea"/>
                <a:cs typeface="Times New Roman" panose="02020603050405020304" pitchFamily="18" charset="0"/>
              </a:rPr>
              <a:t>以身作则</a:t>
            </a:r>
            <a:r>
              <a:rPr lang="zh-CN" altLang="en-US" sz="2200" kern="100" dirty="0">
                <a:latin typeface="+mn-ea"/>
                <a:ea typeface="+mn-ea"/>
                <a:cs typeface="Times New Roman" panose="02020603050405020304" pitchFamily="18" charset="0"/>
              </a:rPr>
              <a:t>，</a:t>
            </a:r>
            <a:endParaRPr lang="en-US" altLang="zh-CN" sz="2200" kern="100" dirty="0">
              <a:latin typeface="+mn-ea"/>
              <a:ea typeface="+mn-ea"/>
              <a:cs typeface="Times New Roman" panose="02020603050405020304" pitchFamily="18" charset="0"/>
            </a:endParaRPr>
          </a:p>
          <a:p>
            <a:pPr algn="ctr" defTabSz="1218565" fontAlgn="auto">
              <a:lnSpc>
                <a:spcPct val="110000"/>
              </a:lnSpc>
              <a:spcBef>
                <a:spcPts val="0"/>
              </a:spcBef>
              <a:spcAft>
                <a:spcPts val="0"/>
              </a:spcAft>
              <a:defRPr/>
            </a:pPr>
            <a:r>
              <a:rPr lang="zh-CN" altLang="en-US" sz="2200" kern="100" dirty="0">
                <a:latin typeface="+mn-ea"/>
                <a:ea typeface="+mn-ea"/>
                <a:cs typeface="Times New Roman" panose="02020603050405020304" pitchFamily="18" charset="0"/>
              </a:rPr>
              <a:t>不</a:t>
            </a:r>
            <a:r>
              <a:rPr lang="zh-CN" altLang="en-US" sz="2200" kern="100" dirty="0">
                <a:latin typeface="+mn-ea"/>
                <a:ea typeface="+mn-ea"/>
                <a:cs typeface="Times New Roman" panose="02020603050405020304" pitchFamily="18" charset="0"/>
              </a:rPr>
              <a:t>搞不正之风</a:t>
            </a:r>
            <a:endParaRPr lang="zh-CN" altLang="en-US" sz="2200" dirty="0">
              <a:latin typeface="+mn-ea"/>
              <a:ea typeface="+mn-ea"/>
            </a:endParaRPr>
          </a:p>
        </p:txBody>
      </p:sp>
      <p:sp>
        <p:nvSpPr>
          <p:cNvPr id="45" name="矩形 44"/>
          <p:cNvSpPr/>
          <p:nvPr/>
        </p:nvSpPr>
        <p:spPr>
          <a:xfrm>
            <a:off x="5132388" y="4551363"/>
            <a:ext cx="1908175" cy="1163637"/>
          </a:xfrm>
          <a:prstGeom prst="rect">
            <a:avLst/>
          </a:prstGeom>
        </p:spPr>
        <p:txBody>
          <a:bodyPr>
            <a:spAutoFit/>
          </a:bodyPr>
          <a:lstStyle/>
          <a:p>
            <a:pPr algn="ctr" defTabSz="1218565" fontAlgn="auto">
              <a:lnSpc>
                <a:spcPct val="110000"/>
              </a:lnSpc>
              <a:spcBef>
                <a:spcPts val="0"/>
              </a:spcBef>
              <a:spcAft>
                <a:spcPts val="0"/>
              </a:spcAft>
              <a:defRPr/>
            </a:pPr>
            <a:r>
              <a:rPr lang="zh-CN" altLang="en-US" sz="2200" kern="100" dirty="0">
                <a:latin typeface="+mn-ea"/>
                <a:ea typeface="+mn-ea"/>
                <a:cs typeface="Times New Roman" panose="02020603050405020304" pitchFamily="18" charset="0"/>
              </a:rPr>
              <a:t>加强学习</a:t>
            </a:r>
            <a:r>
              <a:rPr lang="zh-CN" altLang="en-US" sz="2200" kern="100" dirty="0">
                <a:latin typeface="+mn-ea"/>
                <a:ea typeface="+mn-ea"/>
                <a:cs typeface="Times New Roman" panose="02020603050405020304" pitchFamily="18" charset="0"/>
              </a:rPr>
              <a:t>，</a:t>
            </a:r>
            <a:endParaRPr lang="en-US" altLang="zh-CN" sz="2200" kern="100" dirty="0">
              <a:latin typeface="+mn-ea"/>
              <a:ea typeface="+mn-ea"/>
              <a:cs typeface="Times New Roman" panose="02020603050405020304" pitchFamily="18" charset="0"/>
            </a:endParaRPr>
          </a:p>
          <a:p>
            <a:pPr algn="ctr" defTabSz="1218565" fontAlgn="auto">
              <a:lnSpc>
                <a:spcPct val="110000"/>
              </a:lnSpc>
              <a:spcBef>
                <a:spcPts val="0"/>
              </a:spcBef>
              <a:spcAft>
                <a:spcPts val="0"/>
              </a:spcAft>
              <a:defRPr/>
            </a:pPr>
            <a:r>
              <a:rPr lang="zh-CN" altLang="en-US" sz="2200" kern="100" dirty="0">
                <a:latin typeface="+mn-ea"/>
                <a:ea typeface="+mn-ea"/>
                <a:cs typeface="Times New Roman" panose="02020603050405020304" pitchFamily="18" charset="0"/>
              </a:rPr>
              <a:t>不断</a:t>
            </a:r>
            <a:r>
              <a:rPr lang="zh-CN" altLang="en-US" sz="2200" kern="100" dirty="0">
                <a:latin typeface="+mn-ea"/>
                <a:ea typeface="+mn-ea"/>
                <a:cs typeface="Times New Roman" panose="02020603050405020304" pitchFamily="18" charset="0"/>
              </a:rPr>
              <a:t>提高领导水平</a:t>
            </a:r>
            <a:endParaRPr lang="zh-CN" altLang="en-US" sz="2200" dirty="0">
              <a:latin typeface="+mn-ea"/>
              <a:ea typeface="+mn-ea"/>
            </a:endParaRPr>
          </a:p>
        </p:txBody>
      </p:sp>
      <p:sp>
        <p:nvSpPr>
          <p:cNvPr id="46" name="矩形 45"/>
          <p:cNvSpPr/>
          <p:nvPr/>
        </p:nvSpPr>
        <p:spPr>
          <a:xfrm>
            <a:off x="7570788" y="4692650"/>
            <a:ext cx="2238375" cy="836613"/>
          </a:xfrm>
          <a:prstGeom prst="rect">
            <a:avLst/>
          </a:prstGeom>
        </p:spPr>
        <p:txBody>
          <a:bodyPr>
            <a:spAutoFit/>
          </a:bodyPr>
          <a:lstStyle/>
          <a:p>
            <a:pPr algn="ctr" defTabSz="1218565" fontAlgn="auto">
              <a:lnSpc>
                <a:spcPct val="110000"/>
              </a:lnSpc>
              <a:spcBef>
                <a:spcPts val="0"/>
              </a:spcBef>
              <a:spcAft>
                <a:spcPts val="0"/>
              </a:spcAft>
              <a:defRPr/>
            </a:pPr>
            <a:r>
              <a:rPr lang="zh-CN" altLang="en-US" sz="2200" kern="100" dirty="0">
                <a:latin typeface="+mn-ea"/>
                <a:ea typeface="+mn-ea"/>
                <a:cs typeface="Times New Roman" panose="02020603050405020304" pitchFamily="18" charset="0"/>
              </a:rPr>
              <a:t>树立雄心壮志，为四化争先创优</a:t>
            </a:r>
            <a:endParaRPr lang="zh-CN" altLang="en-US" sz="2200" dirty="0">
              <a:latin typeface="+mn-ea"/>
              <a:ea typeface="+mn-ea"/>
            </a:endParaRPr>
          </a:p>
        </p:txBody>
      </p:sp>
      <p:pic>
        <p:nvPicPr>
          <p:cNvPr id="21527" name="图片 23"/>
          <p:cNvPicPr>
            <a:picLocks noChangeAspect="1"/>
          </p:cNvPicPr>
          <p:nvPr/>
        </p:nvPicPr>
        <p:blipFill>
          <a:blip r:embed="rId14"/>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17575"/>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600"/>
          </a:p>
        </p:txBody>
      </p:sp>
      <p:sp>
        <p:nvSpPr>
          <p:cNvPr id="22530" name="Freeform 29"/>
          <p:cNvSpPr>
            <a:spLocks noChangeArrowheads="1"/>
          </p:cNvSpPr>
          <p:nvPr/>
        </p:nvSpPr>
        <p:spPr bwMode="auto">
          <a:xfrm>
            <a:off x="98425" y="88900"/>
            <a:ext cx="827088" cy="739775"/>
          </a:xfrm>
          <a:custGeom>
            <a:avLst/>
            <a:gdLst>
              <a:gd name="T0" fmla="*/ 353317 w 1880"/>
              <a:gd name="T1" fmla="*/ 6599 h 1680"/>
              <a:gd name="T2" fmla="*/ 551315 w 1880"/>
              <a:gd name="T3" fmla="*/ 469442 h 1680"/>
              <a:gd name="T4" fmla="*/ 320317 w 1880"/>
              <a:gd name="T5" fmla="*/ 237581 h 1680"/>
              <a:gd name="T6" fmla="*/ 408317 w 1880"/>
              <a:gd name="T7" fmla="*/ 149148 h 1680"/>
              <a:gd name="T8" fmla="*/ 353317 w 1880"/>
              <a:gd name="T9" fmla="*/ 94592 h 1680"/>
              <a:gd name="T10" fmla="*/ 241558 w 1880"/>
              <a:gd name="T11" fmla="*/ 117470 h 1680"/>
              <a:gd name="T12" fmla="*/ 65999 w 1880"/>
              <a:gd name="T13" fmla="*/ 293016 h 1680"/>
              <a:gd name="T14" fmla="*/ 165439 w 1880"/>
              <a:gd name="T15" fmla="*/ 391568 h 1680"/>
              <a:gd name="T16" fmla="*/ 231878 w 1880"/>
              <a:gd name="T17" fmla="*/ 326014 h 1680"/>
              <a:gd name="T18" fmla="*/ 462876 w 1880"/>
              <a:gd name="T19" fmla="*/ 556995 h 1680"/>
              <a:gd name="T20" fmla="*/ 77439 w 1880"/>
              <a:gd name="T21" fmla="*/ 479561 h 1680"/>
              <a:gd name="T22" fmla="*/ 21560 w 1880"/>
              <a:gd name="T23" fmla="*/ 535437 h 1680"/>
              <a:gd name="T24" fmla="*/ 69959 w 1880"/>
              <a:gd name="T25" fmla="*/ 597032 h 1680"/>
              <a:gd name="T26" fmla="*/ 63359 w 1880"/>
              <a:gd name="T27" fmla="*/ 603191 h 1680"/>
              <a:gd name="T28" fmla="*/ 53680 w 1880"/>
              <a:gd name="T29" fmla="*/ 601431 h 1680"/>
              <a:gd name="T30" fmla="*/ 0 w 1880"/>
              <a:gd name="T31" fmla="*/ 657307 h 1680"/>
              <a:gd name="T32" fmla="*/ 54120 w 1880"/>
              <a:gd name="T33" fmla="*/ 710982 h 1680"/>
              <a:gd name="T34" fmla="*/ 109559 w 1880"/>
              <a:gd name="T35" fmla="*/ 656867 h 1680"/>
              <a:gd name="T36" fmla="*/ 107799 w 1880"/>
              <a:gd name="T37" fmla="*/ 646748 h 1680"/>
              <a:gd name="T38" fmla="*/ 116599 w 1880"/>
              <a:gd name="T39" fmla="*/ 638388 h 1680"/>
              <a:gd name="T40" fmla="*/ 552195 w 1880"/>
              <a:gd name="T41" fmla="*/ 645428 h 1680"/>
              <a:gd name="T42" fmla="*/ 616875 w 1880"/>
              <a:gd name="T43" fmla="*/ 710542 h 1680"/>
              <a:gd name="T44" fmla="*/ 705314 w 1880"/>
              <a:gd name="T45" fmla="*/ 622989 h 1680"/>
              <a:gd name="T46" fmla="*/ 640195 w 1880"/>
              <a:gd name="T47" fmla="*/ 557435 h 1680"/>
              <a:gd name="T48" fmla="*/ 353317 w 1880"/>
              <a:gd name="T49" fmla="*/ 6599 h 16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1680"/>
              <a:gd name="T77" fmla="*/ 1880 w 1880"/>
              <a:gd name="T78" fmla="*/ 1680 h 16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C000"/>
          </a:solidFill>
          <a:ln w="25400">
            <a:noFill/>
            <a:miter lim="800000"/>
            <a:headEnd/>
            <a:tailEnd/>
          </a:ln>
        </p:spPr>
        <p:txBody>
          <a:bodyPr/>
          <a:lstStyle/>
          <a:p>
            <a:endParaRPr lang="zh-CN" altLang="en-US" sz="1800">
              <a:latin typeface="Calibri" pitchFamily="34" charset="0"/>
            </a:endParaRPr>
          </a:p>
        </p:txBody>
      </p:sp>
      <p:sp>
        <p:nvSpPr>
          <p:cNvPr id="22531" name="矩形 5"/>
          <p:cNvSpPr>
            <a:spLocks noChangeArrowheads="1"/>
          </p:cNvSpPr>
          <p:nvPr/>
        </p:nvSpPr>
        <p:spPr bwMode="auto">
          <a:xfrm>
            <a:off x="881063" y="258763"/>
            <a:ext cx="7554912" cy="461962"/>
          </a:xfrm>
          <a:prstGeom prst="rect">
            <a:avLst/>
          </a:prstGeom>
          <a:noFill/>
          <a:ln w="9525">
            <a:noFill/>
            <a:miter lim="800000"/>
            <a:headEnd/>
            <a:tailEnd/>
          </a:ln>
        </p:spPr>
        <p:txBody>
          <a:bodyPr>
            <a:spAutoFit/>
          </a:bodyPr>
          <a:lstStyle/>
          <a:p>
            <a:pPr algn="just"/>
            <a:r>
              <a:rPr lang="zh-CN" altLang="en-US" b="1">
                <a:solidFill>
                  <a:schemeClr val="bg1"/>
                </a:solidFill>
                <a:latin typeface="微软雅黑"/>
                <a:ea typeface="微软雅黑"/>
                <a:cs typeface="微软雅黑"/>
              </a:rPr>
              <a:t>一、从习近平同志的工作实践看新思想的产生和发展</a:t>
            </a:r>
            <a:endParaRPr lang="zh-CN" altLang="en-US" b="1">
              <a:solidFill>
                <a:schemeClr val="bg1"/>
              </a:solidFill>
              <a:latin typeface="Calibri" pitchFamily="34" charset="0"/>
            </a:endParaRPr>
          </a:p>
        </p:txBody>
      </p:sp>
      <p:sp>
        <p:nvSpPr>
          <p:cNvPr id="11" name="圆角矩形 10"/>
          <p:cNvSpPr/>
          <p:nvPr/>
        </p:nvSpPr>
        <p:spPr>
          <a:xfrm>
            <a:off x="1165225" y="2252663"/>
            <a:ext cx="10406063" cy="4300537"/>
          </a:xfrm>
          <a:prstGeom prst="roundRect">
            <a:avLst>
              <a:gd name="adj" fmla="val 7465"/>
            </a:avLst>
          </a:prstGeom>
          <a:noFill/>
          <a:ln w="12700" cap="flat" cmpd="sng" algn="ctr">
            <a:solidFill>
              <a:srgbClr val="C00000"/>
            </a:solidFill>
            <a:prstDash val="dash"/>
          </a:ln>
          <a:effectLst/>
        </p:spPr>
        <p:style>
          <a:lnRef idx="2">
            <a:srgbClr val="FF0517">
              <a:shade val="50000"/>
            </a:srgbClr>
          </a:lnRef>
          <a:fillRef idx="1">
            <a:srgbClr val="FF0517"/>
          </a:fillRef>
          <a:effectRef idx="0">
            <a:srgbClr val="FF0517"/>
          </a:effectRef>
          <a:fontRef idx="minor">
            <a:srgbClr val="FFFFFF"/>
          </a:fontRef>
        </p:style>
        <p:txBody>
          <a:bodyPr anchor="ctr"/>
          <a:lstStyle/>
          <a:p>
            <a:pPr algn="ctr" defTabSz="1218565" fontAlgn="auto">
              <a:spcBef>
                <a:spcPts val="0"/>
              </a:spcBef>
              <a:spcAft>
                <a:spcPts val="0"/>
              </a:spcAft>
              <a:defRPr/>
            </a:pPr>
            <a:endParaRPr lang="zh-CN" altLang="en-US" sz="2135"/>
          </a:p>
        </p:txBody>
      </p:sp>
      <p:sp>
        <p:nvSpPr>
          <p:cNvPr id="13" name="TextBox 9">
            <a:hlinkClick r:id="" action="ppaction://hlinkshowjump?jump=nextslide"/>
          </p:cNvPr>
          <p:cNvSpPr txBox="1"/>
          <p:nvPr/>
        </p:nvSpPr>
        <p:spPr>
          <a:xfrm>
            <a:off x="2951163" y="1884363"/>
            <a:ext cx="6573837" cy="579437"/>
          </a:xfrm>
          <a:prstGeom prst="roundRect">
            <a:avLst/>
          </a:prstGeom>
          <a:solidFill>
            <a:srgbClr val="BC000D"/>
          </a:solidFill>
        </p:spPr>
        <p:txBody>
          <a:bodyPr>
            <a:spAutoFit/>
          </a:bodyPr>
          <a:lstStyle>
            <a:defPPr>
              <a:defRPr lang="zh-CN"/>
            </a:defPPr>
            <a:lvl1pPr algn="dist" fontAlgn="base">
              <a:spcBef>
                <a:spcPct val="0"/>
              </a:spcBef>
              <a:spcAft>
                <a:spcPct val="0"/>
              </a:spcAft>
              <a:defRPr sz="2000" b="1">
                <a:ln w="3175">
                  <a:noFill/>
                </a:ln>
                <a:gradFill>
                  <a:gsLst>
                    <a:gs pos="25000">
                      <a:srgbClr val="FF0000"/>
                    </a:gs>
                    <a:gs pos="100000">
                      <a:srgbClr val="BC000D">
                        <a:shade val="45000"/>
                        <a:satMod val="165000"/>
                      </a:srgb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just" defTabSz="1218565" fontAlgn="auto">
              <a:spcBef>
                <a:spcPts val="0"/>
              </a:spcBef>
              <a:spcAft>
                <a:spcPts val="0"/>
              </a:spcAft>
              <a:defRPr/>
            </a:pPr>
            <a:endParaRPr lang="zh-CN" altLang="en-US" sz="2800" dirty="0" smtClean="0">
              <a:solidFill>
                <a:prstClr val="white"/>
              </a:solidFill>
              <a:effectLst>
                <a:outerShdw blurRad="38100" dist="19050" dir="2700000" algn="tl" rotWithShape="0">
                  <a:prstClr val="black">
                    <a:alpha val="40000"/>
                  </a:prst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4" name="矩形 13"/>
          <p:cNvSpPr/>
          <p:nvPr/>
        </p:nvSpPr>
        <p:spPr>
          <a:xfrm>
            <a:off x="2951163" y="1912938"/>
            <a:ext cx="6289675" cy="522287"/>
          </a:xfrm>
          <a:prstGeom prst="rect">
            <a:avLst/>
          </a:prstGeom>
        </p:spPr>
        <p:txBody>
          <a:bodyPr wrap="none">
            <a:spAutoFit/>
          </a:bodyPr>
          <a:lstStyle/>
          <a:p>
            <a:pPr algn="just" defTabSz="1218565" fontAlgn="auto">
              <a:spcBef>
                <a:spcPts val="0"/>
              </a:spcBef>
              <a:spcAft>
                <a:spcPts val="0"/>
              </a:spcAft>
              <a:defRPr/>
            </a:pP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a:t>
            </a:r>
            <a:r>
              <a:rPr lang="zh-CN" altLang="en-US" sz="2800" b="1" dirty="0">
                <a:solidFill>
                  <a:prstClr val="white"/>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cs typeface="华文中宋" panose="02010600040101010101" charset="-122"/>
                <a:sym typeface="+mn-ea"/>
              </a:rPr>
              <a:t>三）福建省：地方工作的探索和积累</a:t>
            </a:r>
          </a:p>
        </p:txBody>
      </p:sp>
      <p:sp>
        <p:nvSpPr>
          <p:cNvPr id="16" name="矩形 15"/>
          <p:cNvSpPr/>
          <p:nvPr/>
        </p:nvSpPr>
        <p:spPr>
          <a:xfrm>
            <a:off x="1703388" y="2578100"/>
            <a:ext cx="6732587" cy="2447925"/>
          </a:xfrm>
          <a:prstGeom prst="rect">
            <a:avLst/>
          </a:prstGeom>
        </p:spPr>
        <p:txBody>
          <a:bodyPr>
            <a:spAutoFit/>
          </a:bodyPr>
          <a:lstStyle/>
          <a:p>
            <a:pPr algn="just">
              <a:lnSpc>
                <a:spcPct val="150000"/>
              </a:lnSpc>
            </a:pPr>
            <a:r>
              <a:rPr lang="zh-CN" altLang="en-US" sz="2200">
                <a:latin typeface="微软雅黑"/>
                <a:ea typeface="微软雅黑"/>
                <a:cs typeface="Times New Roman" pitchFamily="18" charset="0"/>
              </a:rPr>
              <a:t>习近平同志在福建工作时提出了“四下基层工作法”</a:t>
            </a:r>
            <a:endParaRPr lang="en-US" altLang="zh-CN" sz="2200">
              <a:latin typeface="微软雅黑"/>
              <a:ea typeface="微软雅黑"/>
              <a:cs typeface="Times New Roman" pitchFamily="18" charset="0"/>
            </a:endParaRPr>
          </a:p>
          <a:p>
            <a:pPr algn="just">
              <a:lnSpc>
                <a:spcPct val="150000"/>
              </a:lnSpc>
              <a:buFont typeface="Wingdings" pitchFamily="2" charset="2"/>
              <a:buChar char="Ø"/>
            </a:pPr>
            <a:r>
              <a:rPr lang="zh-CN" altLang="en-US" sz="2000">
                <a:latin typeface="宋体" charset="-122"/>
                <a:ea typeface="微软雅黑"/>
                <a:cs typeface="Times New Roman" pitchFamily="18" charset="0"/>
              </a:rPr>
              <a:t>信访接待下基层</a:t>
            </a:r>
            <a:endParaRPr lang="en-US" altLang="zh-CN" sz="2000">
              <a:latin typeface="宋体" charset="-122"/>
              <a:ea typeface="微软雅黑"/>
              <a:cs typeface="Times New Roman" pitchFamily="18" charset="0"/>
            </a:endParaRPr>
          </a:p>
          <a:p>
            <a:pPr algn="just">
              <a:lnSpc>
                <a:spcPct val="150000"/>
              </a:lnSpc>
              <a:buFont typeface="Wingdings" pitchFamily="2" charset="2"/>
              <a:buChar char="Ø"/>
            </a:pPr>
            <a:r>
              <a:rPr lang="zh-CN" altLang="en-US" sz="2000">
                <a:latin typeface="宋体" charset="-122"/>
                <a:ea typeface="微软雅黑"/>
                <a:cs typeface="Times New Roman" pitchFamily="18" charset="0"/>
              </a:rPr>
              <a:t>现场办公下基层</a:t>
            </a:r>
            <a:endParaRPr lang="en-US" altLang="zh-CN" sz="2000">
              <a:latin typeface="宋体" charset="-122"/>
              <a:ea typeface="微软雅黑"/>
              <a:cs typeface="Times New Roman" pitchFamily="18" charset="0"/>
            </a:endParaRPr>
          </a:p>
          <a:p>
            <a:pPr algn="just">
              <a:lnSpc>
                <a:spcPct val="150000"/>
              </a:lnSpc>
              <a:buFont typeface="Wingdings" pitchFamily="2" charset="2"/>
              <a:buChar char="Ø"/>
            </a:pPr>
            <a:r>
              <a:rPr lang="zh-CN" altLang="en-US" sz="2000">
                <a:latin typeface="宋体" charset="-122"/>
                <a:ea typeface="微软雅黑"/>
                <a:cs typeface="Times New Roman" pitchFamily="18" charset="0"/>
              </a:rPr>
              <a:t>调查研究下基层</a:t>
            </a:r>
            <a:endParaRPr lang="en-US" altLang="zh-CN" sz="2000">
              <a:latin typeface="宋体" charset="-122"/>
              <a:ea typeface="微软雅黑"/>
              <a:cs typeface="Times New Roman" pitchFamily="18" charset="0"/>
            </a:endParaRPr>
          </a:p>
          <a:p>
            <a:pPr algn="just">
              <a:lnSpc>
                <a:spcPct val="150000"/>
              </a:lnSpc>
              <a:buFont typeface="Wingdings" pitchFamily="2" charset="2"/>
              <a:buChar char="Ø"/>
            </a:pPr>
            <a:r>
              <a:rPr lang="zh-CN" altLang="en-US" sz="2000">
                <a:latin typeface="宋体" charset="-122"/>
                <a:ea typeface="微软雅黑"/>
                <a:cs typeface="Times New Roman" pitchFamily="18" charset="0"/>
              </a:rPr>
              <a:t>宣传党的方针政策下基层</a:t>
            </a:r>
          </a:p>
        </p:txBody>
      </p:sp>
      <p:sp>
        <p:nvSpPr>
          <p:cNvPr id="4" name="圆角矩形 3"/>
          <p:cNvSpPr/>
          <p:nvPr/>
        </p:nvSpPr>
        <p:spPr>
          <a:xfrm>
            <a:off x="7140575" y="4041775"/>
            <a:ext cx="4170363" cy="1281113"/>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defTabSz="1218565" fontAlgn="auto">
              <a:spcBef>
                <a:spcPts val="0"/>
              </a:spcBef>
              <a:spcAft>
                <a:spcPts val="0"/>
              </a:spcAft>
              <a:defRPr/>
            </a:pPr>
            <a:endParaRPr lang="zh-CN" altLang="en-US"/>
          </a:p>
        </p:txBody>
      </p:sp>
      <p:sp>
        <p:nvSpPr>
          <p:cNvPr id="15" name="矩形 14"/>
          <p:cNvSpPr/>
          <p:nvPr/>
        </p:nvSpPr>
        <p:spPr>
          <a:xfrm>
            <a:off x="7161213" y="4152900"/>
            <a:ext cx="4157662" cy="1016000"/>
          </a:xfrm>
          <a:prstGeom prst="rect">
            <a:avLst/>
          </a:prstGeom>
        </p:spPr>
        <p:txBody>
          <a:bodyPr>
            <a:spAutoFit/>
          </a:bodyPr>
          <a:lstStyle/>
          <a:p>
            <a:pPr algn="just" defTabSz="1218565" fontAlgn="auto">
              <a:lnSpc>
                <a:spcPct val="150000"/>
              </a:lnSpc>
              <a:spcBef>
                <a:spcPts val="0"/>
              </a:spcBef>
              <a:spcAft>
                <a:spcPts val="0"/>
              </a:spcAft>
              <a:defRPr/>
            </a:pP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摆脱贫困</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收录</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了习近平同志在福建工作期间的讲话。</a:t>
            </a:r>
            <a:endParaRPr lang="zh-CN" altLang="en-US" sz="2000" dirty="0">
              <a:latin typeface="微软雅黑" panose="020B0503020204020204" pitchFamily="34" charset="-122"/>
              <a:ea typeface="微软雅黑" panose="020B0503020204020204" pitchFamily="34" charset="-122"/>
            </a:endParaRPr>
          </a:p>
        </p:txBody>
      </p:sp>
      <p:sp>
        <p:nvSpPr>
          <p:cNvPr id="17" name="矩形 16"/>
          <p:cNvSpPr/>
          <p:nvPr/>
        </p:nvSpPr>
        <p:spPr>
          <a:xfrm>
            <a:off x="1476375" y="5081588"/>
            <a:ext cx="6732588" cy="539750"/>
          </a:xfrm>
          <a:prstGeom prst="rect">
            <a:avLst/>
          </a:prstGeom>
        </p:spPr>
        <p:txBody>
          <a:bodyPr>
            <a:spAutoFit/>
          </a:bodyPr>
          <a:lstStyle/>
          <a:p>
            <a:pPr algn="just" defTabSz="1218565" fontAlgn="auto">
              <a:lnSpc>
                <a:spcPct val="150000"/>
              </a:lnSpc>
              <a:spcBef>
                <a:spcPts val="0"/>
              </a:spcBef>
              <a:spcAft>
                <a:spcPts val="0"/>
              </a:spcAft>
              <a:defRPr/>
            </a:pPr>
            <a:r>
              <a:rPr lang="zh-CN" altLang="en-US" sz="2200" kern="100" dirty="0">
                <a:latin typeface="微软雅黑" panose="020B0503020204020204" pitchFamily="34" charset="-122"/>
                <a:ea typeface="微软雅黑" panose="020B0503020204020204" pitchFamily="34" charset="-122"/>
                <a:cs typeface="Times New Roman" panose="02020603050405020304" pitchFamily="18" charset="0"/>
              </a:rPr>
              <a:t>习近平同志在福州工作期间还提出了八个字</a:t>
            </a:r>
            <a:endParaRPr lang="en-US"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2382838" y="5732463"/>
            <a:ext cx="3878262" cy="584200"/>
          </a:xfrm>
          <a:prstGeom prst="rect">
            <a:avLst/>
          </a:prstGeom>
        </p:spPr>
        <p:txBody>
          <a:bodyPr wrap="none">
            <a:spAutoFit/>
          </a:bodyPr>
          <a:lstStyle/>
          <a:p>
            <a:pPr defTabSz="1218565" fontAlgn="auto">
              <a:spcBef>
                <a:spcPts val="0"/>
              </a:spcBef>
              <a:spcAft>
                <a:spcPts val="0"/>
              </a:spcAft>
              <a:defRPr/>
            </a:pPr>
            <a:r>
              <a:rPr lang="zh-CN" altLang="zh-CN" sz="3200" b="1" kern="100" dirty="0">
                <a:solidFill>
                  <a:srgbClr val="C00000"/>
                </a:solidFill>
                <a:latin typeface="华文行楷" panose="02010800040101010101" pitchFamily="2" charset="-122"/>
                <a:ea typeface="华文行楷" panose="02010800040101010101" pitchFamily="2" charset="-122"/>
                <a:cs typeface="Times New Roman" panose="02020603050405020304" pitchFamily="18" charset="0"/>
              </a:rPr>
              <a:t>真抓实干、马上就办</a:t>
            </a:r>
            <a:endParaRPr lang="zh-CN" altLang="en-US" sz="3200" b="1" dirty="0">
              <a:solidFill>
                <a:srgbClr val="C00000"/>
              </a:solidFill>
              <a:latin typeface="华文行楷" panose="02010800040101010101" pitchFamily="2" charset="-122"/>
              <a:ea typeface="华文行楷" panose="02010800040101010101" pitchFamily="2" charset="-122"/>
            </a:endParaRPr>
          </a:p>
        </p:txBody>
      </p:sp>
      <p:pic>
        <p:nvPicPr>
          <p:cNvPr id="22540" name="图片 17"/>
          <p:cNvPicPr>
            <a:picLocks noChangeAspect="1"/>
          </p:cNvPicPr>
          <p:nvPr/>
        </p:nvPicPr>
        <p:blipFill>
          <a:blip r:embed="rId2"/>
          <a:srcRect/>
          <a:stretch>
            <a:fillRect/>
          </a:stretch>
        </p:blipFill>
        <p:spPr bwMode="auto">
          <a:xfrm>
            <a:off x="10013950" y="0"/>
            <a:ext cx="2092325" cy="731838"/>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80912133246"/>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80912133246"/>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80912133246"/>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SubTitle"/>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SubTitle"/>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80912134239"/>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 val="20180912142018"/>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80912142018"/>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80912142018"/>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80912142018"/>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80912142018"/>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80912142018"/>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80912142018"/>
  <p:tag name="MH_LIBRARY" val="GRAPHIC"/>
  <p:tag name="MH_TYPE" val="Other"/>
  <p:tag name="MH_ORDER" val="5"/>
</p:tagLst>
</file>

<file path=ppt/tags/tag32.xml><?xml version="1.0" encoding="utf-8"?>
<p:tagLst xmlns:a="http://schemas.openxmlformats.org/drawingml/2006/main" xmlns:r="http://schemas.openxmlformats.org/officeDocument/2006/relationships" xmlns:p="http://schemas.openxmlformats.org/presentationml/2006/main">
  <p:tag name="MH" val="20180912142018"/>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 val="20180912142018"/>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80912143732"/>
  <p:tag name="MH_LIBRARY" val="GRAPHIC"/>
  <p:tag name="MH_TYPE" val="Other"/>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80912143732"/>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80912143732"/>
  <p:tag name="MH_LIBRARY" val="GRAPHIC"/>
  <p:tag name="MH_TYPE" val="Text"/>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80912143732"/>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80912143732"/>
  <p:tag name="MH_LIBRARY" val="GRAPHIC"/>
  <p:tag name="MH_TYPE" val="Other"/>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80912143732"/>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912133246"/>
  <p:tag name="MH_LIBRARY" val="GRAPHIC"/>
  <p:tag name="MH_TYPE" val="Other"/>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MH" val="20180912153817"/>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80912153817"/>
  <p:tag name="MH_LIBRARY" val="GRAPHIC"/>
  <p:tag name="MH_TYPE" val="Other"/>
  <p:tag name="MH_ORDER" val="5"/>
</p:tagLst>
</file>

<file path=ppt/tags/tag43.xml><?xml version="1.0" encoding="utf-8"?>
<p:tagLst xmlns:a="http://schemas.openxmlformats.org/drawingml/2006/main" xmlns:r="http://schemas.openxmlformats.org/officeDocument/2006/relationships" xmlns:p="http://schemas.openxmlformats.org/presentationml/2006/main">
  <p:tag name="MH" val="20180912153817"/>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80912153817"/>
  <p:tag name="MH_LIBRARY" val="GRAPHIC"/>
  <p:tag name="MH_TYPE" val="Other"/>
  <p:tag name="MH_ORDER" val="5"/>
</p:tagLst>
</file>

<file path=ppt/tags/tag45.xml><?xml version="1.0" encoding="utf-8"?>
<p:tagLst xmlns:a="http://schemas.openxmlformats.org/drawingml/2006/main" xmlns:r="http://schemas.openxmlformats.org/officeDocument/2006/relationships" xmlns:p="http://schemas.openxmlformats.org/presentationml/2006/main">
  <p:tag name="MH" val="20180912153817"/>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80912153817"/>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80912171252"/>
  <p:tag name="MH_LIBRARY" val="GRAPHIC"/>
  <p:tag name="MH_TYPE" val="Text"/>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80912171252"/>
  <p:tag name="MH_LIBRARY" val="GRAPHIC"/>
  <p:tag name="MH_TYPE" val="Other"/>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80912171252"/>
  <p:tag name="MH_LIBRARY" val="GRAPHIC"/>
  <p:tag name="MH_TYPE" val="Text"/>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80912133246"/>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80912171252"/>
  <p:tag name="MH_LIBRARY" val="GRAPHIC"/>
  <p:tag name="MH_TYPE" val="Other"/>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80912171252"/>
  <p:tag name="MH_LIBRARY" val="GRAPHIC"/>
  <p:tag name="MH_TYPE" val="Text"/>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80912171252"/>
  <p:tag name="MH_LIBRARY" val="GRAPHIC"/>
  <p:tag name="MH_TYPE" val="Other"/>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80912171252"/>
  <p:tag name="MH_LIBRARY" val="GRAPHIC"/>
  <p:tag name="MH_TYPE" val="Other"/>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80912171252"/>
  <p:tag name="MH_LIBRARY" val="GRAPHIC"/>
  <p:tag name="MH_TYPE" val="Other"/>
  <p:tag name="MH_ORDER" val="5"/>
</p:tagLst>
</file>

<file path=ppt/tags/tag55.xml><?xml version="1.0" encoding="utf-8"?>
<p:tagLst xmlns:a="http://schemas.openxmlformats.org/drawingml/2006/main" xmlns:r="http://schemas.openxmlformats.org/officeDocument/2006/relationships" xmlns:p="http://schemas.openxmlformats.org/presentationml/2006/main">
  <p:tag name="MH" val="20180912171252"/>
  <p:tag name="MH_LIBRARY" val="GRAPHIC"/>
  <p:tag name="MH_TYPE" val="Other"/>
  <p:tag name="MH_ORDER" val="6"/>
</p:tagLst>
</file>

<file path=ppt/tags/tag56.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Other"/>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Other"/>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912133246"/>
  <p:tag name="MH_LIBRARY" val="GRAPHIC"/>
  <p:tag name="MH_TYPE" val="Other"/>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Title"/>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SubTitle"/>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SubTitl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Other"/>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Other"/>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SubTitl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Other"/>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Title"/>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80913090337"/>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80912133246"/>
  <p:tag name="MH_LIBRARY" val="GRAPHIC"/>
  <p:tag name="MH_TYPE" val="Other"/>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MH" val="20180913102347"/>
  <p:tag name="MH_LIBRARY" val="GRAPHIC"/>
  <p:tag name="MH_TYPE" val="SubTitle"/>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80913102347"/>
  <p:tag name="MH_LIBRARY" val="GRAPHIC"/>
  <p:tag name="MH_TYPE" val="Other"/>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80913102347"/>
  <p:tag name="MH_LIBRARY" val="GRAPHIC"/>
  <p:tag name="MH_TYPE" val="SubTitle"/>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80913102347"/>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80913102347"/>
  <p:tag name="MH_LIBRARY" val="GRAPHIC"/>
  <p:tag name="MH_TYPE" val="SubTitle"/>
  <p:tag name="MH_ORDER" val="3"/>
</p:tagLst>
</file>

<file path=ppt/tags/tag76.xml><?xml version="1.0" encoding="utf-8"?>
<p:tagLst xmlns:a="http://schemas.openxmlformats.org/drawingml/2006/main" xmlns:r="http://schemas.openxmlformats.org/officeDocument/2006/relationships" xmlns:p="http://schemas.openxmlformats.org/presentationml/2006/main">
  <p:tag name="MH" val="20180913102347"/>
  <p:tag name="MH_LIBRARY" val="GRAPHIC"/>
  <p:tag name="MH_TYPE" val="Other"/>
  <p:tag name="MH_ORDER" val="3"/>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80912133246"/>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80912133246"/>
  <p:tag name="MH_LIBRARY" val="GRAPHIC"/>
  <p:tag name="MH_TYPE" val="Other"/>
  <p:tag name="MH_ORDER" val="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5477</Words>
  <Application>WPS 演示</Application>
  <PresentationFormat>自定义</PresentationFormat>
  <Paragraphs>320</Paragraphs>
  <Slides>36</Slides>
  <Notes>0</Notes>
  <HiddenSlides>0</HiddenSlides>
  <MMClips>0</MMClips>
  <ScaleCrop>false</ScaleCrop>
  <HeadingPairs>
    <vt:vector size="6" baseType="variant">
      <vt:variant>
        <vt:lpstr>已用的字体</vt:lpstr>
      </vt:variant>
      <vt:variant>
        <vt:i4>17</vt:i4>
      </vt:variant>
      <vt:variant>
        <vt:lpstr>演示文稿设计模板</vt:lpstr>
      </vt:variant>
      <vt:variant>
        <vt:i4>1</vt:i4>
      </vt:variant>
      <vt:variant>
        <vt:lpstr>幻灯片标题</vt:lpstr>
      </vt:variant>
      <vt:variant>
        <vt:i4>36</vt:i4>
      </vt:variant>
    </vt:vector>
  </HeadingPairs>
  <TitlesOfParts>
    <vt:vector size="54" baseType="lpstr">
      <vt:lpstr>Calibri</vt:lpstr>
      <vt:lpstr>宋体</vt:lpstr>
      <vt:lpstr>Arial</vt:lpstr>
      <vt:lpstr>Calibri Light</vt:lpstr>
      <vt:lpstr>微软雅黑</vt:lpstr>
      <vt:lpstr>方正大标宋简体</vt:lpstr>
      <vt:lpstr>华文中宋</vt:lpstr>
      <vt:lpstr>+mn-ea</vt:lpstr>
      <vt:lpstr>Times New Roman</vt:lpstr>
      <vt:lpstr>맑은 고딕</vt:lpstr>
      <vt:lpstr>Wingdings</vt:lpstr>
      <vt:lpstr>华文行楷</vt:lpstr>
      <vt:lpstr>Courier New</vt:lpstr>
      <vt:lpstr>+mn-lt</vt:lpstr>
      <vt:lpstr>PMingLiU</vt:lpstr>
      <vt:lpstr>Agency FB</vt:lpstr>
      <vt:lpstr>华文黑体</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微软用户</cp:lastModifiedBy>
  <cp:revision>8</cp:revision>
  <dcterms:created xsi:type="dcterms:W3CDTF">2017-07-25T02:42:00Z</dcterms:created>
  <dcterms:modified xsi:type="dcterms:W3CDTF">2018-10-10T07:46:13Z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